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3"/>
  </p:sldMasterIdLst>
  <p:notesMasterIdLst>
    <p:notesMasterId r:id="rId29"/>
  </p:notesMasterIdLst>
  <p:handoutMasterIdLst>
    <p:handoutMasterId r:id="rId30"/>
  </p:handoutMasterIdLst>
  <p:sldIdLst>
    <p:sldId id="334" r:id="rId4"/>
    <p:sldId id="336" r:id="rId5"/>
    <p:sldId id="311" r:id="rId6"/>
    <p:sldId id="315" r:id="rId7"/>
    <p:sldId id="343" r:id="rId8"/>
    <p:sldId id="321" r:id="rId9"/>
    <p:sldId id="344" r:id="rId10"/>
    <p:sldId id="345" r:id="rId11"/>
    <p:sldId id="346" r:id="rId12"/>
    <p:sldId id="347" r:id="rId13"/>
    <p:sldId id="324" r:id="rId14"/>
    <p:sldId id="348" r:id="rId15"/>
    <p:sldId id="338" r:id="rId16"/>
    <p:sldId id="360" r:id="rId17"/>
    <p:sldId id="361" r:id="rId18"/>
    <p:sldId id="372" r:id="rId19"/>
    <p:sldId id="373" r:id="rId20"/>
    <p:sldId id="374" r:id="rId21"/>
    <p:sldId id="376" r:id="rId22"/>
    <p:sldId id="378" r:id="rId23"/>
    <p:sldId id="379" r:id="rId24"/>
    <p:sldId id="380" r:id="rId25"/>
    <p:sldId id="381" r:id="rId26"/>
    <p:sldId id="384" r:id="rId27"/>
    <p:sldId id="33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2D7"/>
    <a:srgbClr val="FFFFFF"/>
    <a:srgbClr val="FFAFA4"/>
    <a:srgbClr val="F2ACA9"/>
    <a:srgbClr val="FFB3A6"/>
    <a:srgbClr val="C8A5B1"/>
    <a:srgbClr val="F3DF9B"/>
    <a:srgbClr val="E6D6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505E3EF-67EA-436B-97B2-0124C06EBD24}">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57" autoAdjust="0"/>
  </p:normalViewPr>
  <p:slideViewPr>
    <p:cSldViewPr snapToGrid="0">
      <p:cViewPr varScale="1">
        <p:scale>
          <a:sx n="78" d="100"/>
          <a:sy n="78" d="100"/>
        </p:scale>
        <p:origin x="878" y="7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C6B4B7-5B04-9AD8-5D6A-8846B9A2BA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0FBE4B-FBF7-BD1A-139F-83C286BC84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600BAC-FB81-492E-97B7-A02B7B36BE0F}" type="datetimeFigureOut">
              <a:rPr lang="en-US" smtClean="0"/>
              <a:t>9/6/2024</a:t>
            </a:fld>
            <a:endParaRPr lang="en-US" dirty="0"/>
          </a:p>
        </p:txBody>
      </p:sp>
      <p:sp>
        <p:nvSpPr>
          <p:cNvPr id="4" name="Footer Placeholder 3">
            <a:extLst>
              <a:ext uri="{FF2B5EF4-FFF2-40B4-BE49-F238E27FC236}">
                <a16:creationId xmlns:a16="http://schemas.microsoft.com/office/drawing/2014/main" id="{9CA19583-E7E7-5714-7287-DE2308D2A6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F549DF6-D32F-D283-FFE9-E677A74D18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67EC48-817D-441E-A589-E61E6F19836D}" type="slidenum">
              <a:rPr lang="en-US" smtClean="0"/>
              <a:t>‹#›</a:t>
            </a:fld>
            <a:endParaRPr lang="en-US" dirty="0"/>
          </a:p>
        </p:txBody>
      </p:sp>
    </p:spTree>
    <p:extLst>
      <p:ext uri="{BB962C8B-B14F-4D97-AF65-F5344CB8AC3E}">
        <p14:creationId xmlns:p14="http://schemas.microsoft.com/office/powerpoint/2010/main" val="2199657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0A0D5-8F98-4CC1-A28E-021F0B6B475C}" type="datetimeFigureOut">
              <a:rPr lang="en-US" smtClean="0"/>
              <a:t>9/6/2024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3C52C-5E29-41AF-BAA3-8217E886DA08}" type="slidenum">
              <a:rPr lang="en-US" smtClean="0"/>
              <a:t>‹#›</a:t>
            </a:fld>
            <a:endParaRPr lang="en-US" dirty="0"/>
          </a:p>
        </p:txBody>
      </p:sp>
    </p:spTree>
    <p:extLst>
      <p:ext uri="{BB962C8B-B14F-4D97-AF65-F5344CB8AC3E}">
        <p14:creationId xmlns:p14="http://schemas.microsoft.com/office/powerpoint/2010/main" val="196196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ubs.acs.org/doi/10.1021/es504719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volatile anesthetics has steadily increased over the past few decades and this is expected to continue in the coming years— especially in the developing world because access to healthcare is increasing. Thus, with continuous output, anesthesiologists are operating at the front end of the </a:t>
            </a:r>
            <a:r>
              <a:rPr lang="en-US" dirty="0" err="1"/>
              <a:t>curv</a:t>
            </a:r>
            <a:r>
              <a:rPr lang="en-IN" dirty="0"/>
              <a:t>e</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116415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34972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N₂O is a stock pollutant… it accumulates slowly and its effect is felt for decades</a:t>
            </a:r>
          </a:p>
          <a:p>
            <a:r>
              <a:rPr lang="en-US" dirty="0"/>
              <a:t>A flow pollutant has a short lifetime, so if the amount released remains constant, the pollution created will remain constant at the level of release. A stock pollutant has a long lifetime and will thus cumulate with ongoing release. All three volatile agents are flow pollutants. Looking at their 100-year impact is essentially downplaying their impact in the near future</a:t>
            </a:r>
            <a:r>
              <a:rPr lang="en-IN" dirty="0"/>
              <a:t>. Rather look at the GWP @1y</a:t>
            </a:r>
          </a:p>
          <a:p>
            <a:r>
              <a:rPr lang="en-IN" dirty="0"/>
              <a:t>For calculations in above table see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Ref: </a:t>
            </a:r>
            <a:r>
              <a:rPr lang="en-US" b="0" i="0" dirty="0">
                <a:solidFill>
                  <a:srgbClr val="212121"/>
                </a:solidFill>
                <a:effectLst/>
                <a:latin typeface="Merriweather" panose="00000500000000000000" pitchFamily="2" charset="0"/>
              </a:rPr>
              <a:t>The future is now-it's time to rethink the application of the Global Warming Potential to anesthesia, </a:t>
            </a:r>
            <a:r>
              <a:rPr lang="en-US" b="0" i="0" dirty="0" err="1">
                <a:solidFill>
                  <a:srgbClr val="212121"/>
                </a:solidFill>
                <a:effectLst/>
                <a:latin typeface="Merriweather" panose="00000500000000000000" pitchFamily="2" charset="0"/>
              </a:rPr>
              <a:t>Ozelsel</a:t>
            </a:r>
            <a:r>
              <a:rPr lang="en-US" b="0" i="0" dirty="0">
                <a:solidFill>
                  <a:srgbClr val="212121"/>
                </a:solidFill>
                <a:effectLst/>
                <a:latin typeface="Merriweather" panose="00000500000000000000" pitchFamily="2" charset="0"/>
              </a:rPr>
              <a:t> et al 2019</a:t>
            </a:r>
          </a:p>
          <a:p>
            <a:endParaRPr lang="en-IN"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262271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GWP can be used at 20y and 100y; however seeing the impact of a gas over a longer time period is better aided by a curve which makes it easier to identify an agent with a longer impact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11</a:t>
            </a:fld>
            <a:endParaRPr lang="en-US" noProof="0" dirty="0"/>
          </a:p>
        </p:txBody>
      </p:sp>
    </p:spTree>
    <p:extLst>
      <p:ext uri="{BB962C8B-B14F-4D97-AF65-F5344CB8AC3E}">
        <p14:creationId xmlns:p14="http://schemas.microsoft.com/office/powerpoint/2010/main" val="210388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None of these hospitals used N20</a:t>
            </a:r>
          </a:p>
          <a:p>
            <a:pPr algn="l"/>
            <a:r>
              <a:rPr lang="en-IN" sz="1200" b="0" i="0" u="none" strike="noStrike" baseline="0" dirty="0">
                <a:latin typeface="AdvCaeciliaRm"/>
              </a:rPr>
              <a:t>Ceasing desflurane </a:t>
            </a:r>
            <a:r>
              <a:rPr lang="en-US" sz="1200" b="0" i="0" u="none" strike="noStrike" baseline="0" dirty="0">
                <a:latin typeface="AdvCaeciliaRm"/>
              </a:rPr>
              <a:t>and N2O use would have the greatest effect in reducing the </a:t>
            </a:r>
            <a:r>
              <a:rPr lang="en-IN" sz="1200" b="0" i="0" u="none" strike="noStrike" baseline="0" dirty="0">
                <a:latin typeface="AdvCaeciliaRm"/>
              </a:rPr>
              <a:t>OR’s carbon footprint</a:t>
            </a:r>
            <a:endParaRPr lang="en-IN" dirty="0"/>
          </a:p>
          <a:p>
            <a:endParaRPr lang="en-IN" dirty="0"/>
          </a:p>
        </p:txBody>
      </p:sp>
      <p:sp>
        <p:nvSpPr>
          <p:cNvPr id="4" name="Slide Number Placeholder 3"/>
          <p:cNvSpPr>
            <a:spLocks noGrp="1"/>
          </p:cNvSpPr>
          <p:nvPr>
            <p:ph type="sldNum" sz="quarter" idx="5"/>
          </p:nvPr>
        </p:nvSpPr>
        <p:spPr/>
        <p:txBody>
          <a:bodyPr/>
          <a:lstStyle/>
          <a:p>
            <a:fld id="{5603C52C-5E29-41AF-BAA3-8217E886DA08}" type="slidenum">
              <a:rPr lang="en-US" smtClean="0"/>
              <a:t>13</a:t>
            </a:fld>
            <a:endParaRPr lang="en-US" dirty="0"/>
          </a:p>
        </p:txBody>
      </p:sp>
    </p:spTree>
    <p:extLst>
      <p:ext uri="{BB962C8B-B14F-4D97-AF65-F5344CB8AC3E}">
        <p14:creationId xmlns:p14="http://schemas.microsoft.com/office/powerpoint/2010/main" val="4082827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4 different approaches to same </a:t>
            </a:r>
            <a:r>
              <a:rPr lang="en-IN" dirty="0" err="1"/>
              <a:t>Sx</a:t>
            </a:r>
            <a:r>
              <a:rPr lang="en-IN" dirty="0"/>
              <a:t>– vaginal hysterectomy, abdominal hysterectomy, laparoscopic hysterectomy and robotic hysterectomy</a:t>
            </a:r>
          </a:p>
          <a:p>
            <a:r>
              <a:rPr lang="en-US" dirty="0">
                <a:hlinkClick r:id="rId3"/>
              </a:rPr>
              <a:t>Environmental Impacts of Surgical Procedures: Life Cycle Assessment of Hysterectomy in the United States | Environmental Science &amp; Technology (acs.org)</a:t>
            </a:r>
            <a:endParaRPr lang="en-IN" dirty="0"/>
          </a:p>
          <a:p>
            <a:endParaRPr lang="en-IN" dirty="0"/>
          </a:p>
          <a:p>
            <a:endParaRPr lang="en-IN" dirty="0"/>
          </a:p>
          <a:p>
            <a:r>
              <a:rPr lang="en-US" b="0" i="0" dirty="0">
                <a:solidFill>
                  <a:srgbClr val="000000"/>
                </a:solidFill>
                <a:effectLst/>
                <a:highlight>
                  <a:srgbClr val="FFFFFF"/>
                </a:highlight>
                <a:latin typeface="Roboto" panose="02000000000000000000" pitchFamily="2" charset="0"/>
              </a:rPr>
              <a:t>This is an unofficial adaptation of an article that appeared in an ACS publication. ACS has not endorsed the content of this adaptation or the context of its use.</a:t>
            </a:r>
            <a:endParaRPr lang="en-IN" dirty="0"/>
          </a:p>
        </p:txBody>
      </p:sp>
      <p:sp>
        <p:nvSpPr>
          <p:cNvPr id="4" name="Slide Number Placeholder 3"/>
          <p:cNvSpPr>
            <a:spLocks noGrp="1"/>
          </p:cNvSpPr>
          <p:nvPr>
            <p:ph type="sldNum" sz="quarter" idx="5"/>
          </p:nvPr>
        </p:nvSpPr>
        <p:spPr/>
        <p:txBody>
          <a:bodyPr/>
          <a:lstStyle/>
          <a:p>
            <a:fld id="{76AFA1F8-5DD4-41B0-963D-74800C8CBFCA}" type="slidenum">
              <a:rPr lang="en-IN" smtClean="0"/>
              <a:t>14</a:t>
            </a:fld>
            <a:endParaRPr lang="en-IN"/>
          </a:p>
        </p:txBody>
      </p:sp>
    </p:spTree>
    <p:extLst>
      <p:ext uri="{BB962C8B-B14F-4D97-AF65-F5344CB8AC3E}">
        <p14:creationId xmlns:p14="http://schemas.microsoft.com/office/powerpoint/2010/main" val="229603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References overleaf</a:t>
            </a:r>
          </a:p>
        </p:txBody>
      </p:sp>
      <p:sp>
        <p:nvSpPr>
          <p:cNvPr id="4" name="Slide Number Placeholder 3"/>
          <p:cNvSpPr>
            <a:spLocks noGrp="1"/>
          </p:cNvSpPr>
          <p:nvPr>
            <p:ph type="sldNum" sz="quarter" idx="5"/>
          </p:nvPr>
        </p:nvSpPr>
        <p:spPr/>
        <p:txBody>
          <a:bodyPr/>
          <a:lstStyle/>
          <a:p>
            <a:fld id="{5603C52C-5E29-41AF-BAA3-8217E886DA08}" type="slidenum">
              <a:rPr lang="en-US" smtClean="0"/>
              <a:t>17</a:t>
            </a:fld>
            <a:endParaRPr lang="en-US" dirty="0"/>
          </a:p>
        </p:txBody>
      </p:sp>
    </p:spTree>
    <p:extLst>
      <p:ext uri="{BB962C8B-B14F-4D97-AF65-F5344CB8AC3E}">
        <p14:creationId xmlns:p14="http://schemas.microsoft.com/office/powerpoint/2010/main" val="574631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FFCF0"/>
                </a:highlight>
                <a:latin typeface="Cambria" panose="02040503050406030204" pitchFamily="18" charset="0"/>
              </a:rPr>
              <a:t>The emitted CO</a:t>
            </a:r>
            <a:r>
              <a:rPr lang="en-US" b="0" i="0" baseline="-25000" dirty="0">
                <a:solidFill>
                  <a:srgbClr val="333333"/>
                </a:solidFill>
                <a:effectLst/>
                <a:highlight>
                  <a:srgbClr val="FFFCF0"/>
                </a:highlight>
                <a:latin typeface="Cambria" panose="02040503050406030204" pitchFamily="18" charset="0"/>
              </a:rPr>
              <a:t>2</a:t>
            </a:r>
            <a:r>
              <a:rPr lang="en-US" b="0" i="0" dirty="0">
                <a:solidFill>
                  <a:srgbClr val="333333"/>
                </a:solidFill>
                <a:effectLst/>
                <a:highlight>
                  <a:srgbClr val="FFFCF0"/>
                </a:highlight>
                <a:latin typeface="Cambria" panose="02040503050406030204" pitchFamily="18" charset="0"/>
              </a:rPr>
              <a:t> was calculated according to Ryan </a:t>
            </a:r>
            <a:r>
              <a:rPr lang="en-US" b="0" i="1" dirty="0">
                <a:solidFill>
                  <a:srgbClr val="333333"/>
                </a:solidFill>
                <a:effectLst/>
                <a:highlight>
                  <a:srgbClr val="FFFCF0"/>
                </a:highlight>
                <a:latin typeface="Cambria" panose="02040503050406030204" pitchFamily="18" charset="0"/>
              </a:rPr>
              <a:t>et al</a:t>
            </a:r>
            <a:r>
              <a:rPr lang="en-US" b="0" i="0" dirty="0">
                <a:solidFill>
                  <a:srgbClr val="333333"/>
                </a:solidFill>
                <a:effectLst/>
                <a:highlight>
                  <a:srgbClr val="FFFCF0"/>
                </a:highlight>
                <a:latin typeface="Cambria" panose="02040503050406030204" pitchFamily="18" charset="0"/>
              </a:rPr>
              <a:t>. using the latest GWP100 values of the inhalational anesthetics and for 1 MAC hour</a:t>
            </a:r>
          </a:p>
          <a:p>
            <a:endParaRPr lang="en-US" b="0" i="0" dirty="0">
              <a:solidFill>
                <a:srgbClr val="333333"/>
              </a:solidFill>
              <a:effectLst/>
              <a:highlight>
                <a:srgbClr val="FFFCF0"/>
              </a:highlight>
              <a:latin typeface="Cambria" panose="02040503050406030204" pitchFamily="18" charset="0"/>
            </a:endParaRPr>
          </a:p>
          <a:p>
            <a:r>
              <a:rPr lang="en-US" b="0" i="0" dirty="0">
                <a:solidFill>
                  <a:srgbClr val="333333"/>
                </a:solidFill>
                <a:effectLst/>
                <a:highlight>
                  <a:srgbClr val="FFFCF0"/>
                </a:highlight>
                <a:latin typeface="Cambria" panose="02040503050406030204" pitchFamily="18" charset="0"/>
              </a:rPr>
              <a:t>References</a:t>
            </a:r>
          </a:p>
          <a:p>
            <a:r>
              <a:rPr lang="en-US" b="0" i="0" dirty="0">
                <a:solidFill>
                  <a:srgbClr val="333333"/>
                </a:solidFill>
                <a:effectLst/>
                <a:highlight>
                  <a:srgbClr val="FFFCF0"/>
                </a:highlight>
                <a:latin typeface="Cambria" panose="02040503050406030204" pitchFamily="18" charset="0"/>
              </a:rPr>
              <a:t>1. </a:t>
            </a:r>
            <a:r>
              <a:rPr lang="en-IN" b="0" i="0" dirty="0" err="1">
                <a:solidFill>
                  <a:srgbClr val="212121"/>
                </a:solidFill>
                <a:effectLst/>
                <a:highlight>
                  <a:srgbClr val="FFFFFF"/>
                </a:highlight>
                <a:latin typeface="Roboto" panose="02000000000000000000" pitchFamily="2" charset="0"/>
              </a:rPr>
              <a:t>Rübsam</a:t>
            </a:r>
            <a:r>
              <a:rPr lang="en-IN" b="0" i="0" dirty="0">
                <a:solidFill>
                  <a:srgbClr val="212121"/>
                </a:solidFill>
                <a:effectLst/>
                <a:highlight>
                  <a:srgbClr val="FFFFFF"/>
                </a:highlight>
                <a:latin typeface="Roboto" panose="02000000000000000000" pitchFamily="2" charset="0"/>
              </a:rPr>
              <a:t> ML, Kruse P, </a:t>
            </a:r>
            <a:r>
              <a:rPr lang="en-IN" b="0" i="0" dirty="0" err="1">
                <a:solidFill>
                  <a:srgbClr val="212121"/>
                </a:solidFill>
                <a:effectLst/>
                <a:highlight>
                  <a:srgbClr val="FFFFFF"/>
                </a:highlight>
                <a:latin typeface="Roboto" panose="02000000000000000000" pitchFamily="2" charset="0"/>
              </a:rPr>
              <a:t>Dietzler</a:t>
            </a:r>
            <a:r>
              <a:rPr lang="en-IN" b="0" i="0" dirty="0">
                <a:solidFill>
                  <a:srgbClr val="212121"/>
                </a:solidFill>
                <a:effectLst/>
                <a:highlight>
                  <a:srgbClr val="FFFFFF"/>
                </a:highlight>
                <a:latin typeface="Roboto" panose="02000000000000000000" pitchFamily="2" charset="0"/>
              </a:rPr>
              <a:t> Y, </a:t>
            </a:r>
            <a:r>
              <a:rPr lang="en-IN" b="0" i="0" dirty="0" err="1">
                <a:solidFill>
                  <a:srgbClr val="212121"/>
                </a:solidFill>
                <a:effectLst/>
                <a:highlight>
                  <a:srgbClr val="FFFFFF"/>
                </a:highlight>
                <a:latin typeface="Roboto" panose="02000000000000000000" pitchFamily="2" charset="0"/>
              </a:rPr>
              <a:t>Kropf</a:t>
            </a:r>
            <a:r>
              <a:rPr lang="en-IN" b="0" i="0" dirty="0">
                <a:solidFill>
                  <a:srgbClr val="212121"/>
                </a:solidFill>
                <a:effectLst/>
                <a:highlight>
                  <a:srgbClr val="FFFFFF"/>
                </a:highlight>
                <a:latin typeface="Roboto" panose="02000000000000000000" pitchFamily="2" charset="0"/>
              </a:rPr>
              <a:t> M, Bette B, </a:t>
            </a:r>
            <a:r>
              <a:rPr lang="en-IN" b="0" i="0" dirty="0" err="1">
                <a:solidFill>
                  <a:srgbClr val="212121"/>
                </a:solidFill>
                <a:effectLst/>
                <a:highlight>
                  <a:srgbClr val="FFFFFF"/>
                </a:highlight>
                <a:latin typeface="Roboto" panose="02000000000000000000" pitchFamily="2" charset="0"/>
              </a:rPr>
              <a:t>Zarbock</a:t>
            </a:r>
            <a:r>
              <a:rPr lang="en-IN" b="0" i="0" dirty="0">
                <a:solidFill>
                  <a:srgbClr val="212121"/>
                </a:solidFill>
                <a:effectLst/>
                <a:highlight>
                  <a:srgbClr val="FFFFFF"/>
                </a:highlight>
                <a:latin typeface="Roboto" panose="02000000000000000000" pitchFamily="2" charset="0"/>
              </a:rPr>
              <a:t> A, Kim SC, </a:t>
            </a:r>
            <a:r>
              <a:rPr lang="en-IN" b="0" i="0" dirty="0" err="1">
                <a:solidFill>
                  <a:srgbClr val="212121"/>
                </a:solidFill>
                <a:effectLst/>
                <a:highlight>
                  <a:srgbClr val="FFFFFF"/>
                </a:highlight>
                <a:latin typeface="Roboto" panose="02000000000000000000" pitchFamily="2" charset="0"/>
              </a:rPr>
              <a:t>Hönemann</a:t>
            </a:r>
            <a:r>
              <a:rPr lang="en-IN" b="0" i="0" dirty="0">
                <a:solidFill>
                  <a:srgbClr val="212121"/>
                </a:solidFill>
                <a:effectLst/>
                <a:highlight>
                  <a:srgbClr val="FFFFFF"/>
                </a:highlight>
                <a:latin typeface="Roboto" panose="02000000000000000000" pitchFamily="2" charset="0"/>
              </a:rPr>
              <a:t> C. A call for immediate climate action in </a:t>
            </a:r>
            <a:r>
              <a:rPr lang="en-IN" b="0" i="0" dirty="0" err="1">
                <a:solidFill>
                  <a:srgbClr val="212121"/>
                </a:solidFill>
                <a:effectLst/>
                <a:highlight>
                  <a:srgbClr val="FFFFFF"/>
                </a:highlight>
                <a:latin typeface="Roboto" panose="02000000000000000000" pitchFamily="2" charset="0"/>
              </a:rPr>
              <a:t>anesthesiology</a:t>
            </a:r>
            <a:r>
              <a:rPr lang="en-IN" b="0" i="0" dirty="0">
                <a:solidFill>
                  <a:srgbClr val="212121"/>
                </a:solidFill>
                <a:effectLst/>
                <a:highlight>
                  <a:srgbClr val="FFFFFF"/>
                </a:highlight>
                <a:latin typeface="Roboto" panose="02000000000000000000" pitchFamily="2" charset="0"/>
              </a:rPr>
              <a:t>: routine use of minimal or metabolic fresh gas flow reduces our ecological footprint. Can J </a:t>
            </a:r>
            <a:r>
              <a:rPr lang="en-IN" b="0" i="0" dirty="0" err="1">
                <a:solidFill>
                  <a:srgbClr val="212121"/>
                </a:solidFill>
                <a:effectLst/>
                <a:highlight>
                  <a:srgbClr val="FFFFFF"/>
                </a:highlight>
                <a:latin typeface="Roboto" panose="02000000000000000000" pitchFamily="2" charset="0"/>
              </a:rPr>
              <a:t>Anaesth</a:t>
            </a:r>
            <a:r>
              <a:rPr lang="en-IN" b="0" i="0" dirty="0">
                <a:solidFill>
                  <a:srgbClr val="212121"/>
                </a:solidFill>
                <a:effectLst/>
                <a:highlight>
                  <a:srgbClr val="FFFFFF"/>
                </a:highlight>
                <a:latin typeface="Roboto" panose="02000000000000000000" pitchFamily="2" charset="0"/>
              </a:rPr>
              <a:t>. 2023 Mar;70(3):301-312. </a:t>
            </a:r>
            <a:r>
              <a:rPr lang="en-IN" b="0" i="0" dirty="0" err="1">
                <a:solidFill>
                  <a:srgbClr val="212121"/>
                </a:solidFill>
                <a:effectLst/>
                <a:highlight>
                  <a:srgbClr val="FFFFFF"/>
                </a:highlight>
                <a:latin typeface="Roboto" panose="02000000000000000000" pitchFamily="2" charset="0"/>
              </a:rPr>
              <a:t>doi</a:t>
            </a:r>
            <a:r>
              <a:rPr lang="en-IN" b="0" i="0" dirty="0">
                <a:solidFill>
                  <a:srgbClr val="212121"/>
                </a:solidFill>
                <a:effectLst/>
                <a:highlight>
                  <a:srgbClr val="FFFFFF"/>
                </a:highlight>
                <a:latin typeface="Roboto" panose="02000000000000000000" pitchFamily="2" charset="0"/>
              </a:rPr>
              <a:t>: 10.1007/s12630-022-02393-z</a:t>
            </a:r>
            <a:endParaRPr lang="en-US" b="0" i="0" dirty="0">
              <a:solidFill>
                <a:srgbClr val="333333"/>
              </a:solidFill>
              <a:effectLst/>
              <a:highlight>
                <a:srgbClr val="FFFCF0"/>
              </a:highlight>
              <a:latin typeface="Cambria" panose="02040503050406030204" pitchFamily="18" charset="0"/>
            </a:endParaRPr>
          </a:p>
          <a:p>
            <a:r>
              <a:rPr lang="en-US" b="0" i="0" dirty="0">
                <a:solidFill>
                  <a:srgbClr val="333333"/>
                </a:solidFill>
                <a:effectLst/>
                <a:highlight>
                  <a:srgbClr val="FFFCF0"/>
                </a:highlight>
                <a:latin typeface="Cambria" panose="02040503050406030204" pitchFamily="18" charset="0"/>
              </a:rPr>
              <a:t>2. </a:t>
            </a:r>
            <a:r>
              <a:rPr lang="en-IN" b="0" i="0" dirty="0">
                <a:solidFill>
                  <a:srgbClr val="212121"/>
                </a:solidFill>
                <a:effectLst/>
                <a:highlight>
                  <a:srgbClr val="FFFFFF"/>
                </a:highlight>
                <a:latin typeface="Cambria" panose="02040503050406030204" pitchFamily="18" charset="0"/>
              </a:rPr>
              <a:t> </a:t>
            </a:r>
            <a:r>
              <a:rPr lang="en-IN" b="0" i="0" dirty="0" err="1">
                <a:solidFill>
                  <a:srgbClr val="212121"/>
                </a:solidFill>
                <a:effectLst/>
                <a:highlight>
                  <a:srgbClr val="FFFFFF"/>
                </a:highlight>
                <a:latin typeface="Cambria" panose="02040503050406030204" pitchFamily="18" charset="0"/>
              </a:rPr>
              <a:t>Sulbaek</a:t>
            </a:r>
            <a:r>
              <a:rPr lang="en-IN" b="0" i="0" dirty="0">
                <a:solidFill>
                  <a:srgbClr val="212121"/>
                </a:solidFill>
                <a:effectLst/>
                <a:highlight>
                  <a:srgbClr val="FFFFFF"/>
                </a:highlight>
                <a:latin typeface="Cambria" panose="02040503050406030204" pitchFamily="18" charset="0"/>
              </a:rPr>
              <a:t> Andersen MP, Nielsen OJ, Wallington TJ, </a:t>
            </a:r>
            <a:r>
              <a:rPr lang="en-IN" b="0" i="0" dirty="0" err="1">
                <a:solidFill>
                  <a:srgbClr val="212121"/>
                </a:solidFill>
                <a:effectLst/>
                <a:highlight>
                  <a:srgbClr val="FFFFFF"/>
                </a:highlight>
                <a:latin typeface="Cambria" panose="02040503050406030204" pitchFamily="18" charset="0"/>
              </a:rPr>
              <a:t>Karpichev</a:t>
            </a:r>
            <a:r>
              <a:rPr lang="en-IN" b="0" i="0" dirty="0">
                <a:solidFill>
                  <a:srgbClr val="212121"/>
                </a:solidFill>
                <a:effectLst/>
                <a:highlight>
                  <a:srgbClr val="FFFFFF"/>
                </a:highlight>
                <a:latin typeface="Cambria" panose="02040503050406030204" pitchFamily="18" charset="0"/>
              </a:rPr>
              <a:t> B, Sander SP. Medical intelligence article: assessing the impact on global climate from general </a:t>
            </a:r>
            <a:r>
              <a:rPr lang="en-IN" b="0" i="0" dirty="0" err="1">
                <a:solidFill>
                  <a:srgbClr val="212121"/>
                </a:solidFill>
                <a:effectLst/>
                <a:highlight>
                  <a:srgbClr val="FFFFFF"/>
                </a:highlight>
                <a:latin typeface="Cambria" panose="02040503050406030204" pitchFamily="18" charset="0"/>
              </a:rPr>
              <a:t>anesthetic</a:t>
            </a:r>
            <a:r>
              <a:rPr lang="en-IN" b="0" i="0" dirty="0">
                <a:solidFill>
                  <a:srgbClr val="212121"/>
                </a:solidFill>
                <a:effectLst/>
                <a:highlight>
                  <a:srgbClr val="FFFFFF"/>
                </a:highlight>
                <a:latin typeface="Cambria" panose="02040503050406030204" pitchFamily="18" charset="0"/>
              </a:rPr>
              <a:t> gases. </a:t>
            </a:r>
            <a:r>
              <a:rPr lang="en-IN" b="0" i="1" dirty="0" err="1">
                <a:solidFill>
                  <a:srgbClr val="212121"/>
                </a:solidFill>
                <a:effectLst/>
                <a:highlight>
                  <a:srgbClr val="FFFFFF"/>
                </a:highlight>
                <a:latin typeface="Cambria" panose="02040503050406030204" pitchFamily="18" charset="0"/>
              </a:rPr>
              <a:t>Anesth</a:t>
            </a:r>
            <a:r>
              <a:rPr lang="en-IN" b="0" i="1" dirty="0">
                <a:solidFill>
                  <a:srgbClr val="212121"/>
                </a:solidFill>
                <a:effectLst/>
                <a:highlight>
                  <a:srgbClr val="FFFFFF"/>
                </a:highlight>
                <a:latin typeface="Cambria" panose="02040503050406030204" pitchFamily="18" charset="0"/>
              </a:rPr>
              <a:t> </a:t>
            </a:r>
            <a:r>
              <a:rPr lang="en-IN" b="0" i="1" dirty="0" err="1">
                <a:solidFill>
                  <a:srgbClr val="212121"/>
                </a:solidFill>
                <a:effectLst/>
                <a:highlight>
                  <a:srgbClr val="FFFFFF"/>
                </a:highlight>
                <a:latin typeface="Cambria" panose="02040503050406030204" pitchFamily="18" charset="0"/>
              </a:rPr>
              <a:t>Analg</a:t>
            </a:r>
            <a:r>
              <a:rPr lang="en-IN" b="0" i="1" dirty="0">
                <a:solidFill>
                  <a:srgbClr val="212121"/>
                </a:solidFill>
                <a:effectLst/>
                <a:highlight>
                  <a:srgbClr val="FFFFFF"/>
                </a:highlight>
                <a:latin typeface="Cambria" panose="02040503050406030204" pitchFamily="18" charset="0"/>
              </a:rPr>
              <a:t>. </a:t>
            </a:r>
            <a:r>
              <a:rPr lang="en-IN" b="0" i="0" dirty="0">
                <a:solidFill>
                  <a:srgbClr val="212121"/>
                </a:solidFill>
                <a:effectLst/>
                <a:highlight>
                  <a:srgbClr val="FFFFFF"/>
                </a:highlight>
                <a:latin typeface="Cambria" panose="02040503050406030204" pitchFamily="18" charset="0"/>
              </a:rPr>
              <a:t>2012;114:1081–1085. </a:t>
            </a:r>
            <a:r>
              <a:rPr lang="en-IN" b="0" i="0" dirty="0" err="1">
                <a:solidFill>
                  <a:srgbClr val="212121"/>
                </a:solidFill>
                <a:effectLst/>
                <a:highlight>
                  <a:srgbClr val="FFFFFF"/>
                </a:highlight>
                <a:latin typeface="Cambria" panose="02040503050406030204" pitchFamily="18" charset="0"/>
              </a:rPr>
              <a:t>doi</a:t>
            </a:r>
            <a:r>
              <a:rPr lang="en-IN" b="0" i="0" dirty="0">
                <a:solidFill>
                  <a:srgbClr val="212121"/>
                </a:solidFill>
                <a:effectLst/>
                <a:highlight>
                  <a:srgbClr val="FFFFFF"/>
                </a:highlight>
                <a:latin typeface="Cambria" panose="02040503050406030204" pitchFamily="18" charset="0"/>
              </a:rPr>
              <a:t>: 10.1213/ane.0b013e31824d6150</a:t>
            </a:r>
            <a:endParaRPr lang="en-IN" dirty="0"/>
          </a:p>
        </p:txBody>
      </p:sp>
      <p:sp>
        <p:nvSpPr>
          <p:cNvPr id="4" name="Slide Number Placeholder 3"/>
          <p:cNvSpPr>
            <a:spLocks noGrp="1"/>
          </p:cNvSpPr>
          <p:nvPr>
            <p:ph type="sldNum" sz="quarter" idx="5"/>
          </p:nvPr>
        </p:nvSpPr>
        <p:spPr/>
        <p:txBody>
          <a:bodyPr/>
          <a:lstStyle/>
          <a:p>
            <a:fld id="{5603C52C-5E29-41AF-BAA3-8217E886DA08}" type="slidenum">
              <a:rPr lang="en-US" smtClean="0"/>
              <a:t>20</a:t>
            </a:fld>
            <a:endParaRPr lang="en-US" dirty="0"/>
          </a:p>
        </p:txBody>
      </p:sp>
    </p:spTree>
    <p:extLst>
      <p:ext uri="{BB962C8B-B14F-4D97-AF65-F5344CB8AC3E}">
        <p14:creationId xmlns:p14="http://schemas.microsoft.com/office/powerpoint/2010/main" val="1169372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25</a:t>
            </a:fld>
            <a:endParaRPr lang="en-US" dirty="0"/>
          </a:p>
        </p:txBody>
      </p:sp>
    </p:spTree>
    <p:extLst>
      <p:ext uri="{BB962C8B-B14F-4D97-AF65-F5344CB8AC3E}">
        <p14:creationId xmlns:p14="http://schemas.microsoft.com/office/powerpoint/2010/main" val="1099729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3D69E3-FFC8-340B-E0C7-BAB5168FEFC7}"/>
              </a:ext>
            </a:extLst>
          </p:cNvPr>
          <p:cNvPicPr>
            <a:picLocks noChangeAspect="1"/>
          </p:cNvPicPr>
          <p:nvPr userDrawn="1"/>
        </p:nvPicPr>
        <p:blipFill>
          <a:blip r:embed="rId2"/>
          <a:srcRect/>
          <a:stretch/>
        </p:blipFill>
        <p:spPr>
          <a:xfrm>
            <a:off x="6869" y="3864"/>
            <a:ext cx="12178261" cy="6850272"/>
          </a:xfrm>
          <a:prstGeom prst="rect">
            <a:avLst/>
          </a:prstGeom>
        </p:spPr>
      </p:pic>
      <p:sp>
        <p:nvSpPr>
          <p:cNvPr id="2" name="Title 1"/>
          <p:cNvSpPr>
            <a:spLocks noGrp="1"/>
          </p:cNvSpPr>
          <p:nvPr>
            <p:ph type="ctrTitle" hasCustomPrompt="1"/>
          </p:nvPr>
        </p:nvSpPr>
        <p:spPr>
          <a:xfrm>
            <a:off x="1002792" y="0"/>
            <a:ext cx="10186416" cy="6858000"/>
          </a:xfrm>
        </p:spPr>
        <p:txBody>
          <a:bodyPr tIns="91440" anchor="ctr">
            <a:noAutofit/>
          </a:bodyPr>
          <a:lstStyle>
            <a:lvl1pPr algn="ctr">
              <a:defRPr sz="7200">
                <a:solidFill>
                  <a:schemeClr val="accent6">
                    <a:lumMod val="50000"/>
                  </a:schemeClr>
                </a:solidFill>
              </a:defRPr>
            </a:lvl1pPr>
          </a:lstStyle>
          <a:p>
            <a:r>
              <a:rPr lang="en-US" dirty="0"/>
              <a:t>Click to </a:t>
            </a:r>
            <a:br>
              <a:rPr lang="en-US" dirty="0"/>
            </a:br>
            <a:r>
              <a:rPr lang="en-US" dirty="0"/>
              <a:t>add title</a:t>
            </a:r>
          </a:p>
        </p:txBody>
      </p:sp>
    </p:spTree>
    <p:extLst>
      <p:ext uri="{BB962C8B-B14F-4D97-AF65-F5344CB8AC3E}">
        <p14:creationId xmlns:p14="http://schemas.microsoft.com/office/powerpoint/2010/main" val="1712284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43F6EF2A-D737-1D2B-9BD8-C4AFD04086A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15060"/>
            <a:ext cx="10149840" cy="91440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6" name="Table Placeholder 5">
            <a:extLst>
              <a:ext uri="{FF2B5EF4-FFF2-40B4-BE49-F238E27FC236}">
                <a16:creationId xmlns:a16="http://schemas.microsoft.com/office/drawing/2014/main" id="{A4C64D22-E188-73F4-E0FE-F09DDC5CB305}"/>
              </a:ext>
            </a:extLst>
          </p:cNvPr>
          <p:cNvSpPr>
            <a:spLocks noGrp="1"/>
          </p:cNvSpPr>
          <p:nvPr>
            <p:ph type="tbl" sz="quarter" idx="17"/>
          </p:nvPr>
        </p:nvSpPr>
        <p:spPr>
          <a:xfrm>
            <a:off x="979488" y="2311400"/>
            <a:ext cx="10149840" cy="3471863"/>
          </a:xfrm>
        </p:spPr>
        <p:txBody>
          <a:bodyPr/>
          <a:lstStyle>
            <a:lvl1pPr>
              <a:defRPr/>
            </a:lvl1pPr>
          </a:lstStyle>
          <a:p>
            <a:r>
              <a:rPr lang="en-US"/>
              <a:t>Click icon to add table</a:t>
            </a:r>
            <a:endParaRPr lang="en-US" dirty="0"/>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882640"/>
            <a:ext cx="1745658" cy="1236042"/>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9331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07E53-1889-5FED-84AB-36B4B655BFFF}"/>
              </a:ext>
            </a:extLst>
          </p:cNvPr>
          <p:cNvPicPr>
            <a:picLocks noChangeAspect="1"/>
          </p:cNvPicPr>
          <p:nvPr userDrawn="1"/>
        </p:nvPicPr>
        <p:blipFill>
          <a:blip r:embed="rId2"/>
          <a:srcRect/>
          <a:stretch/>
        </p:blipFill>
        <p:spPr>
          <a:xfrm>
            <a:off x="2741" y="1542"/>
            <a:ext cx="12186518" cy="6854916"/>
          </a:xfrm>
          <a:prstGeom prst="rect">
            <a:avLst/>
          </a:prstGeom>
        </p:spPr>
      </p:pic>
      <p:sp>
        <p:nvSpPr>
          <p:cNvPr id="2" name="Title 1"/>
          <p:cNvSpPr>
            <a:spLocks noGrp="1"/>
          </p:cNvSpPr>
          <p:nvPr>
            <p:ph type="ctrTitle" hasCustomPrompt="1"/>
          </p:nvPr>
        </p:nvSpPr>
        <p:spPr>
          <a:xfrm>
            <a:off x="1060090" y="1"/>
            <a:ext cx="7626710" cy="6857046"/>
          </a:xfrm>
        </p:spPr>
        <p:txBody>
          <a:bodyPr bIns="0" anchor="ctr">
            <a:noAutofit/>
          </a:bodyPr>
          <a:lstStyle>
            <a:lvl1pPr algn="l">
              <a:defRPr sz="7200">
                <a:solidFill>
                  <a:schemeClr val="accent6">
                    <a:lumMod val="50000"/>
                  </a:schemeClr>
                </a:solidFill>
              </a:defRPr>
            </a:lvl1pPr>
          </a:lstStyle>
          <a:p>
            <a:r>
              <a:rPr lang="en-US" dirty="0"/>
              <a:t>Click to </a:t>
            </a:r>
            <a:br>
              <a:rPr lang="en-US" dirty="0"/>
            </a:br>
            <a:r>
              <a:rPr lang="en-US" dirty="0"/>
              <a:t>add title</a:t>
            </a:r>
          </a:p>
        </p:txBody>
      </p:sp>
      <p:sp>
        <p:nvSpPr>
          <p:cNvPr id="9" name="Picture Placeholder 8">
            <a:extLst>
              <a:ext uri="{FF2B5EF4-FFF2-40B4-BE49-F238E27FC236}">
                <a16:creationId xmlns:a16="http://schemas.microsoft.com/office/drawing/2014/main" id="{164A964A-4098-65AF-D012-2925365FB96E}"/>
              </a:ext>
            </a:extLst>
          </p:cNvPr>
          <p:cNvSpPr>
            <a:spLocks noGrp="1"/>
          </p:cNvSpPr>
          <p:nvPr>
            <p:ph type="pic" sz="quarter" idx="10"/>
          </p:nvPr>
        </p:nvSpPr>
        <p:spPr>
          <a:xfrm>
            <a:off x="8510588" y="-953"/>
            <a:ext cx="3200400" cy="6858000"/>
          </a:xfrm>
          <a:solidFill>
            <a:schemeClr val="accent3">
              <a:lumMod val="20000"/>
              <a:lumOff val="80000"/>
            </a:schemeClr>
          </a:solidFill>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1493310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3">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DC7EA-10AE-1A0E-D197-CAB9FBAC93BD}"/>
              </a:ext>
            </a:extLst>
          </p:cNvPr>
          <p:cNvPicPr>
            <a:picLocks noChangeAspect="1"/>
          </p:cNvPicPr>
          <p:nvPr userDrawn="1"/>
        </p:nvPicPr>
        <p:blipFill>
          <a:blip r:embed="rId2"/>
          <a:srcRect/>
          <a:stretch/>
        </p:blipFill>
        <p:spPr>
          <a:xfrm>
            <a:off x="25389" y="0"/>
            <a:ext cx="12166599" cy="6858000"/>
          </a:xfrm>
          <a:prstGeom prst="rect">
            <a:avLst/>
          </a:prstGeom>
        </p:spPr>
      </p:pic>
      <p:sp>
        <p:nvSpPr>
          <p:cNvPr id="4" name="Rectangle 3">
            <a:extLst>
              <a:ext uri="{FF2B5EF4-FFF2-40B4-BE49-F238E27FC236}">
                <a16:creationId xmlns:a16="http://schemas.microsoft.com/office/drawing/2014/main" id="{435B76D1-7BAB-95CC-D082-E5857BA27AAF}"/>
              </a:ext>
              <a:ext uri="{C183D7F6-B498-43B3-948B-1728B52AA6E4}">
                <adec:decorative xmlns:adec="http://schemas.microsoft.com/office/drawing/2017/decorative" val="1"/>
              </a:ext>
            </a:extLst>
          </p:cNvPr>
          <p:cNvSpPr/>
          <p:nvPr userDrawn="1"/>
        </p:nvSpPr>
        <p:spPr>
          <a:xfrm>
            <a:off x="474061" y="451406"/>
            <a:ext cx="9142110"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0352415-529E-A5FD-DC37-5D14118B5BB7}"/>
              </a:ext>
            </a:extLst>
          </p:cNvPr>
          <p:cNvSpPr>
            <a:spLocks noGrp="1"/>
          </p:cNvSpPr>
          <p:nvPr>
            <p:ph type="ctrTitle" hasCustomPrompt="1"/>
          </p:nvPr>
        </p:nvSpPr>
        <p:spPr>
          <a:xfrm>
            <a:off x="1074423" y="1193716"/>
            <a:ext cx="7964903" cy="738784"/>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11" name="Content Placeholder 10">
            <a:extLst>
              <a:ext uri="{FF2B5EF4-FFF2-40B4-BE49-F238E27FC236}">
                <a16:creationId xmlns:a16="http://schemas.microsoft.com/office/drawing/2014/main" id="{9EF759D5-1499-DEC7-BEAE-9ADBC4D35255}"/>
              </a:ext>
            </a:extLst>
          </p:cNvPr>
          <p:cNvSpPr>
            <a:spLocks noGrp="1"/>
          </p:cNvSpPr>
          <p:nvPr>
            <p:ph sz="quarter" idx="17" hasCustomPrompt="1"/>
          </p:nvPr>
        </p:nvSpPr>
        <p:spPr>
          <a:xfrm>
            <a:off x="1046163" y="2304733"/>
            <a:ext cx="2713037" cy="3760787"/>
          </a:xfrm>
        </p:spPr>
        <p:txBody>
          <a:bodyPr>
            <a:normAutofit/>
          </a:bodyPr>
          <a:lstStyle>
            <a:lvl1pPr marL="283464" indent="-283464">
              <a:lnSpc>
                <a:spcPct val="120000"/>
              </a:lnSpc>
              <a:spcBef>
                <a:spcPts val="0"/>
              </a:spcBef>
              <a:spcAft>
                <a:spcPts val="600"/>
              </a:spcAft>
              <a:defRPr sz="1800" b="1"/>
            </a:lvl1pPr>
            <a:lvl2pPr marL="502920" indent="-283464">
              <a:lnSpc>
                <a:spcPct val="120000"/>
              </a:lnSpc>
              <a:spcBef>
                <a:spcPts val="0"/>
              </a:spcBef>
              <a:spcAft>
                <a:spcPts val="600"/>
              </a:spcAft>
              <a:defRPr sz="1800" b="1"/>
            </a:lvl2pPr>
            <a:lvl3pPr marL="685800" indent="-283464">
              <a:lnSpc>
                <a:spcPct val="120000"/>
              </a:lnSpc>
              <a:spcBef>
                <a:spcPts val="0"/>
              </a:spcBef>
              <a:spcAft>
                <a:spcPts val="600"/>
              </a:spcAft>
              <a:defRPr sz="1800" b="1"/>
            </a:lvl3pPr>
            <a:lvl4pPr marL="868680" indent="-283464">
              <a:lnSpc>
                <a:spcPct val="120000"/>
              </a:lnSpc>
              <a:spcBef>
                <a:spcPts val="0"/>
              </a:spcBef>
              <a:spcAft>
                <a:spcPts val="600"/>
              </a:spcAft>
              <a:defRPr sz="1800" b="1"/>
            </a:lvl4pPr>
            <a:lvl5pPr marL="1051560" indent="-283464">
              <a:lnSpc>
                <a:spcPct val="120000"/>
              </a:lnSpc>
              <a:spcBef>
                <a:spcPts val="0"/>
              </a:spcBef>
              <a:spcAft>
                <a:spcPts val="600"/>
              </a:spcAft>
              <a:defRPr sz="18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0">
            <a:extLst>
              <a:ext uri="{FF2B5EF4-FFF2-40B4-BE49-F238E27FC236}">
                <a16:creationId xmlns:a16="http://schemas.microsoft.com/office/drawing/2014/main" id="{4152CA30-831A-8375-BB30-3BC996DB9AEB}"/>
              </a:ext>
            </a:extLst>
          </p:cNvPr>
          <p:cNvSpPr>
            <a:spLocks noGrp="1"/>
          </p:cNvSpPr>
          <p:nvPr>
            <p:ph sz="quarter" idx="18" hasCustomPrompt="1"/>
          </p:nvPr>
        </p:nvSpPr>
        <p:spPr>
          <a:xfrm>
            <a:off x="4066468" y="2304733"/>
            <a:ext cx="4972858" cy="3760788"/>
          </a:xfrm>
        </p:spPr>
        <p:txBody>
          <a:bodyPr>
            <a:normAutofit/>
          </a:bodyPr>
          <a:lstStyle>
            <a:lvl1pPr marL="347472" indent="-347472">
              <a:lnSpc>
                <a:spcPct val="120000"/>
              </a:lnSpc>
              <a:spcBef>
                <a:spcPts val="0"/>
              </a:spcBef>
              <a:spcAft>
                <a:spcPts val="600"/>
              </a:spcAft>
              <a:buFont typeface="+mj-lt"/>
              <a:buAutoNum type="arabicPeriod"/>
              <a:defRPr sz="1800" b="0"/>
            </a:lvl1pPr>
            <a:lvl2pPr marL="745236" indent="-347472">
              <a:lnSpc>
                <a:spcPct val="120000"/>
              </a:lnSpc>
              <a:spcBef>
                <a:spcPts val="0"/>
              </a:spcBef>
              <a:spcAft>
                <a:spcPts val="600"/>
              </a:spcAft>
              <a:buFont typeface="+mj-lt"/>
              <a:buAutoNum type="arabicPeriod"/>
              <a:defRPr sz="1800" b="0"/>
            </a:lvl2pPr>
            <a:lvl3pPr marL="1202436" indent="-347472">
              <a:lnSpc>
                <a:spcPct val="120000"/>
              </a:lnSpc>
              <a:spcBef>
                <a:spcPts val="0"/>
              </a:spcBef>
              <a:spcAft>
                <a:spcPts val="600"/>
              </a:spcAft>
              <a:buFont typeface="+mj-lt"/>
              <a:buAutoNum type="arabicPeriod"/>
              <a:defRPr sz="1800" b="0"/>
            </a:lvl3pPr>
            <a:lvl4pPr marL="1659636" indent="-347472">
              <a:lnSpc>
                <a:spcPct val="120000"/>
              </a:lnSpc>
              <a:spcBef>
                <a:spcPts val="0"/>
              </a:spcBef>
              <a:spcAft>
                <a:spcPts val="600"/>
              </a:spcAft>
              <a:buFont typeface="+mj-lt"/>
              <a:buAutoNum type="arabicPeriod"/>
              <a:defRPr sz="1800" b="0"/>
            </a:lvl4pPr>
            <a:lvl5pPr marL="2116836" indent="-347472">
              <a:lnSpc>
                <a:spcPct val="120000"/>
              </a:lnSpc>
              <a:spcBef>
                <a:spcPts val="0"/>
              </a:spcBef>
              <a:spcAft>
                <a:spcPts val="600"/>
              </a:spcAft>
              <a:buFont typeface="+mj-lt"/>
              <a:buAutoNum type="arabicPeriod"/>
              <a:defRPr sz="18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95362880-674E-FD38-9934-5A4AAEB49216}"/>
              </a:ext>
            </a:extLst>
          </p:cNvPr>
          <p:cNvSpPr>
            <a:spLocks noGrp="1"/>
          </p:cNvSpPr>
          <p:nvPr>
            <p:ph type="sldNum" sz="quarter" idx="4"/>
          </p:nvPr>
        </p:nvSpPr>
        <p:spPr>
          <a:xfrm>
            <a:off x="9916160" y="5821679"/>
            <a:ext cx="1948858" cy="129700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85063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E556C0-01A0-755F-2117-1A2AE6158E13}"/>
              </a:ext>
            </a:extLst>
          </p:cNvPr>
          <p:cNvPicPr>
            <a:picLocks noChangeAspect="1"/>
          </p:cNvPicPr>
          <p:nvPr userDrawn="1"/>
        </p:nvPicPr>
        <p:blipFill>
          <a:blip r:embed="rId2"/>
          <a:srcRect/>
          <a:stretch/>
        </p:blipFill>
        <p:spPr>
          <a:xfrm>
            <a:off x="0" y="6470"/>
            <a:ext cx="12192000" cy="6845058"/>
          </a:xfrm>
          <a:prstGeom prst="rect">
            <a:avLst/>
          </a:prstGeom>
        </p:spPr>
      </p:pic>
      <p:sp>
        <p:nvSpPr>
          <p:cNvPr id="2" name="Title 1"/>
          <p:cNvSpPr>
            <a:spLocks noGrp="1"/>
          </p:cNvSpPr>
          <p:nvPr>
            <p:ph type="ctrTitle" hasCustomPrompt="1"/>
          </p:nvPr>
        </p:nvSpPr>
        <p:spPr>
          <a:xfrm>
            <a:off x="6919" y="70439"/>
            <a:ext cx="12178162" cy="3533581"/>
          </a:xfrm>
        </p:spPr>
        <p:txBody>
          <a:bodyPr anchor="b">
            <a:noAutofit/>
          </a:bodyPr>
          <a:lstStyle>
            <a:lvl1pPr algn="ctr">
              <a:defRPr sz="7200" b="1">
                <a:solidFill>
                  <a:schemeClr val="accent6">
                    <a:lumMod val="50000"/>
                  </a:schemeClr>
                </a:solidFill>
              </a:defRPr>
            </a:lvl1pPr>
          </a:lstStyle>
          <a:p>
            <a:r>
              <a:rPr lang="en-US" dirty="0"/>
              <a:t>Click to </a:t>
            </a:r>
            <a:br>
              <a:rPr lang="en-US" dirty="0"/>
            </a:br>
            <a:r>
              <a:rPr lang="en-US" dirty="0"/>
              <a:t>add title</a:t>
            </a:r>
          </a:p>
        </p:txBody>
      </p:sp>
      <p:sp>
        <p:nvSpPr>
          <p:cNvPr id="8" name="Text Placeholder 7">
            <a:extLst>
              <a:ext uri="{FF2B5EF4-FFF2-40B4-BE49-F238E27FC236}">
                <a16:creationId xmlns:a16="http://schemas.microsoft.com/office/drawing/2014/main" id="{97512F2E-49BF-E18A-D886-72AEA30E1D55}"/>
              </a:ext>
            </a:extLst>
          </p:cNvPr>
          <p:cNvSpPr>
            <a:spLocks noGrp="1"/>
          </p:cNvSpPr>
          <p:nvPr>
            <p:ph type="body" sz="quarter" idx="10" hasCustomPrompt="1"/>
          </p:nvPr>
        </p:nvSpPr>
        <p:spPr>
          <a:xfrm>
            <a:off x="1911879" y="3645514"/>
            <a:ext cx="8009681" cy="731838"/>
          </a:xfrm>
          <a:solidFill>
            <a:schemeClr val="accent3">
              <a:lumMod val="60000"/>
              <a:lumOff val="40000"/>
            </a:schemeClr>
          </a:solidFill>
        </p:spPr>
        <p:txBody>
          <a:bodyPr tIns="0" bIns="0" anchor="ctr">
            <a:normAutofit/>
          </a:bodyPr>
          <a:lstStyle>
            <a:lvl1pPr marL="0" indent="0" algn="ctr">
              <a:buNone/>
              <a:defRPr sz="1800" b="1" cap="all" baseline="0">
                <a:solidFill>
                  <a:schemeClr val="accent6">
                    <a:lumMod val="50000"/>
                  </a:schemeClr>
                </a:solidFill>
              </a:defRPr>
            </a:lvl1pPr>
            <a:lvl2pPr marL="457200" indent="0">
              <a:buNone/>
              <a:defRPr cap="all" baseline="0">
                <a:solidFill>
                  <a:schemeClr val="accent6">
                    <a:lumMod val="50000"/>
                  </a:schemeClr>
                </a:solidFill>
              </a:defRPr>
            </a:lvl2pPr>
            <a:lvl3pPr marL="914400" indent="0">
              <a:buNone/>
              <a:defRPr cap="all" baseline="0">
                <a:solidFill>
                  <a:schemeClr val="accent6">
                    <a:lumMod val="50000"/>
                  </a:schemeClr>
                </a:solidFill>
              </a:defRPr>
            </a:lvl3pPr>
            <a:lvl4pPr marL="1371600" indent="0">
              <a:buNone/>
              <a:defRPr cap="all" baseline="0">
                <a:solidFill>
                  <a:schemeClr val="accent6">
                    <a:lumMod val="50000"/>
                  </a:schemeClr>
                </a:solidFill>
              </a:defRPr>
            </a:lvl4pPr>
            <a:lvl5pPr marL="1828800" indent="0">
              <a:buNone/>
              <a:defRPr cap="all" baseline="0">
                <a:solidFill>
                  <a:schemeClr val="accent6">
                    <a:lumMod val="50000"/>
                  </a:schemeClr>
                </a:solidFill>
              </a:defRPr>
            </a:lvl5pPr>
          </a:lstStyle>
          <a:p>
            <a:r>
              <a:rPr lang="en-US" dirty="0"/>
              <a:t>Add subtitle</a:t>
            </a:r>
          </a:p>
        </p:txBody>
      </p:sp>
      <p:sp>
        <p:nvSpPr>
          <p:cNvPr id="9" name="Text Placeholder 8">
            <a:extLst>
              <a:ext uri="{FF2B5EF4-FFF2-40B4-BE49-F238E27FC236}">
                <a16:creationId xmlns:a16="http://schemas.microsoft.com/office/drawing/2014/main" id="{D9AB62AB-B562-C5FF-87CB-C3F72C70AEC4}"/>
              </a:ext>
            </a:extLst>
          </p:cNvPr>
          <p:cNvSpPr>
            <a:spLocks noGrp="1"/>
          </p:cNvSpPr>
          <p:nvPr>
            <p:ph type="body" sz="quarter" idx="11" hasCustomPrompt="1"/>
          </p:nvPr>
        </p:nvSpPr>
        <p:spPr>
          <a:xfrm>
            <a:off x="1809750" y="4826000"/>
            <a:ext cx="4001770" cy="590174"/>
          </a:xfrm>
        </p:spPr>
        <p:txBody>
          <a:bodyPr>
            <a:normAutofit/>
          </a:bodyPr>
          <a:lstStyle>
            <a:lvl1pPr marL="0" indent="0">
              <a:buNone/>
              <a:defRPr sz="1800" b="1">
                <a:solidFill>
                  <a:schemeClr val="accent6">
                    <a:lumMod val="50000"/>
                  </a:schemeClr>
                </a:solidFill>
              </a:defRPr>
            </a:lvl1pPr>
            <a:lvl2pPr marL="457200" indent="0">
              <a:buNone/>
              <a:defRPr>
                <a:solidFill>
                  <a:schemeClr val="accent6">
                    <a:lumMod val="50000"/>
                  </a:schemeClr>
                </a:solidFill>
              </a:defRPr>
            </a:lvl2pPr>
            <a:lvl3pPr marL="914400" indent="0">
              <a:buNone/>
              <a:defRPr>
                <a:solidFill>
                  <a:schemeClr val="accent6">
                    <a:lumMod val="50000"/>
                  </a:schemeClr>
                </a:solidFill>
              </a:defRPr>
            </a:lvl3pPr>
            <a:lvl4pPr marL="1371600" indent="0">
              <a:buNone/>
              <a:defRPr>
                <a:solidFill>
                  <a:schemeClr val="accent6">
                    <a:lumMod val="50000"/>
                  </a:schemeClr>
                </a:solidFill>
              </a:defRPr>
            </a:lvl4pPr>
            <a:lvl5pPr marL="1828800" indent="0">
              <a:buNone/>
              <a:defRPr>
                <a:solidFill>
                  <a:schemeClr val="accent6">
                    <a:lumMod val="50000"/>
                  </a:schemeClr>
                </a:solidFill>
              </a:defRPr>
            </a:lvl5pPr>
          </a:lstStyle>
          <a:p>
            <a:pPr lvl="0"/>
            <a:r>
              <a:rPr lang="en-US" dirty="0"/>
              <a:t>Click to add text</a:t>
            </a:r>
          </a:p>
        </p:txBody>
      </p:sp>
      <p:sp>
        <p:nvSpPr>
          <p:cNvPr id="12" name="Text Placeholder 8">
            <a:extLst>
              <a:ext uri="{FF2B5EF4-FFF2-40B4-BE49-F238E27FC236}">
                <a16:creationId xmlns:a16="http://schemas.microsoft.com/office/drawing/2014/main" id="{DF0E5B37-CF3B-656F-77B2-E3393E957607}"/>
              </a:ext>
            </a:extLst>
          </p:cNvPr>
          <p:cNvSpPr>
            <a:spLocks noGrp="1"/>
          </p:cNvSpPr>
          <p:nvPr>
            <p:ph type="body" sz="quarter" idx="12" hasCustomPrompt="1"/>
          </p:nvPr>
        </p:nvSpPr>
        <p:spPr>
          <a:xfrm>
            <a:off x="5877560" y="4826000"/>
            <a:ext cx="4001770" cy="590174"/>
          </a:xfrm>
        </p:spPr>
        <p:txBody>
          <a:bodyPr>
            <a:normAutofit/>
          </a:bodyPr>
          <a:lstStyle>
            <a:lvl1pPr marL="0" indent="0" algn="r">
              <a:buNone/>
              <a:defRPr sz="1800" b="1">
                <a:solidFill>
                  <a:schemeClr val="accent6">
                    <a:lumMod val="50000"/>
                  </a:schemeClr>
                </a:solidFill>
              </a:defRPr>
            </a:lvl1pPr>
            <a:lvl2pPr marL="457200" indent="0">
              <a:buNone/>
              <a:defRPr>
                <a:solidFill>
                  <a:schemeClr val="accent6">
                    <a:lumMod val="50000"/>
                  </a:schemeClr>
                </a:solidFill>
              </a:defRPr>
            </a:lvl2pPr>
            <a:lvl3pPr marL="914400" indent="0">
              <a:buNone/>
              <a:defRPr>
                <a:solidFill>
                  <a:schemeClr val="accent6">
                    <a:lumMod val="50000"/>
                  </a:schemeClr>
                </a:solidFill>
              </a:defRPr>
            </a:lvl3pPr>
            <a:lvl4pPr marL="1371600" indent="0">
              <a:buNone/>
              <a:defRPr>
                <a:solidFill>
                  <a:schemeClr val="accent6">
                    <a:lumMod val="50000"/>
                  </a:schemeClr>
                </a:solidFill>
              </a:defRPr>
            </a:lvl4pPr>
            <a:lvl5pPr marL="1828800" indent="0">
              <a:buNone/>
              <a:defRPr>
                <a:solidFill>
                  <a:schemeClr val="accent6">
                    <a:lumMod val="50000"/>
                  </a:schemeClr>
                </a:solidFill>
              </a:defRPr>
            </a:lvl5pPr>
          </a:lstStyle>
          <a:p>
            <a:pPr lvl="0"/>
            <a:r>
              <a:rPr lang="en-US" dirty="0"/>
              <a:t>Click to add text</a:t>
            </a:r>
          </a:p>
        </p:txBody>
      </p:sp>
    </p:spTree>
    <p:extLst>
      <p:ext uri="{BB962C8B-B14F-4D97-AF65-F5344CB8AC3E}">
        <p14:creationId xmlns:p14="http://schemas.microsoft.com/office/powerpoint/2010/main" val="1292334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07BDF2BC-0745-E548-2C4E-C6BA53E367C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93716"/>
            <a:ext cx="10149840" cy="738784"/>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11" name="Rectangle 10">
            <a:extLst>
              <a:ext uri="{FF2B5EF4-FFF2-40B4-BE49-F238E27FC236}">
                <a16:creationId xmlns:a16="http://schemas.microsoft.com/office/drawing/2014/main" id="{910CFB7E-7B45-8CA9-6B42-9FE063623C1C}"/>
              </a:ext>
              <a:ext uri="{C183D7F6-B498-43B3-948B-1728B52AA6E4}">
                <adec:decorative xmlns:adec="http://schemas.microsoft.com/office/drawing/2017/decorative" val="1"/>
              </a:ext>
            </a:extLst>
          </p:cNvPr>
          <p:cNvSpPr/>
          <p:nvPr userDrawn="1"/>
        </p:nvSpPr>
        <p:spPr>
          <a:xfrm>
            <a:off x="0" y="1"/>
            <a:ext cx="474562" cy="3155372"/>
          </a:xfrm>
          <a:prstGeom prst="rect">
            <a:avLst/>
          </a:prstGeom>
          <a:gradFill>
            <a:gsLst>
              <a:gs pos="0">
                <a:schemeClr val="accent4">
                  <a:alpha val="0"/>
                </a:schemeClr>
              </a:gs>
              <a:gs pos="100000">
                <a:schemeClr val="accent3">
                  <a:lumMod val="60000"/>
                  <a:lumOff val="40000"/>
                  <a:alpha val="8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ACA21F3B-AA5B-C4FE-C298-92D1BDABA50A}"/>
              </a:ext>
              <a:ext uri="{C183D7F6-B498-43B3-948B-1728B52AA6E4}">
                <adec:decorative xmlns:adec="http://schemas.microsoft.com/office/drawing/2017/decorative" val="1"/>
              </a:ext>
            </a:extLst>
          </p:cNvPr>
          <p:cNvSpPr/>
          <p:nvPr userDrawn="1"/>
        </p:nvSpPr>
        <p:spPr>
          <a:xfrm>
            <a:off x="11723264" y="47289"/>
            <a:ext cx="461817" cy="6826102"/>
          </a:xfrm>
          <a:prstGeom prst="rect">
            <a:avLst/>
          </a:prstGeom>
          <a:gradFill>
            <a:gsLst>
              <a:gs pos="0">
                <a:schemeClr val="accent4">
                  <a:alpha val="0"/>
                </a:schemeClr>
              </a:gs>
              <a:gs pos="100000">
                <a:schemeClr val="accent3">
                  <a:lumMod val="60000"/>
                  <a:lumOff val="40000"/>
                  <a:alpha val="8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750559"/>
            <a:ext cx="1745658" cy="136812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63393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07BDF2BC-0745-E548-2C4E-C6BA53E367C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0CFB7E-7B45-8CA9-6B42-9FE063623C1C}"/>
              </a:ext>
              <a:ext uri="{C183D7F6-B498-43B3-948B-1728B52AA6E4}">
                <adec:decorative xmlns:adec="http://schemas.microsoft.com/office/drawing/2017/decorative" val="1"/>
              </a:ext>
            </a:extLst>
          </p:cNvPr>
          <p:cNvSpPr/>
          <p:nvPr userDrawn="1"/>
        </p:nvSpPr>
        <p:spPr>
          <a:xfrm>
            <a:off x="0" y="1"/>
            <a:ext cx="474562" cy="3155372"/>
          </a:xfrm>
          <a:prstGeom prst="rect">
            <a:avLst/>
          </a:prstGeom>
          <a:gradFill>
            <a:gsLst>
              <a:gs pos="0">
                <a:schemeClr val="accent4">
                  <a:alpha val="0"/>
                </a:schemeClr>
              </a:gs>
              <a:gs pos="100000">
                <a:schemeClr val="accent3">
                  <a:lumMod val="60000"/>
                  <a:lumOff val="40000"/>
                  <a:alpha val="8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ACA21F3B-AA5B-C4FE-C298-92D1BDABA50A}"/>
              </a:ext>
              <a:ext uri="{C183D7F6-B498-43B3-948B-1728B52AA6E4}">
                <adec:decorative xmlns:adec="http://schemas.microsoft.com/office/drawing/2017/decorative" val="1"/>
              </a:ext>
            </a:extLst>
          </p:cNvPr>
          <p:cNvSpPr/>
          <p:nvPr userDrawn="1"/>
        </p:nvSpPr>
        <p:spPr>
          <a:xfrm>
            <a:off x="11723264" y="47289"/>
            <a:ext cx="461817" cy="6826102"/>
          </a:xfrm>
          <a:prstGeom prst="rect">
            <a:avLst/>
          </a:prstGeom>
          <a:gradFill>
            <a:gsLst>
              <a:gs pos="0">
                <a:schemeClr val="accent4">
                  <a:alpha val="0"/>
                </a:schemeClr>
              </a:gs>
              <a:gs pos="100000">
                <a:schemeClr val="accent3">
                  <a:lumMod val="60000"/>
                  <a:lumOff val="40000"/>
                  <a:alpha val="8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750559"/>
            <a:ext cx="1745658" cy="136812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0608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1113789066"/>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252068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570204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411DD4-DAC6-3F0A-375C-8734155CED7E}"/>
              </a:ext>
            </a:extLst>
          </p:cNvPr>
          <p:cNvPicPr>
            <a:picLocks noChangeAspect="1"/>
          </p:cNvPicPr>
          <p:nvPr userDrawn="1"/>
        </p:nvPicPr>
        <p:blipFill>
          <a:blip r:embed="rId2"/>
          <a:srcRect/>
          <a:stretch/>
        </p:blipFill>
        <p:spPr>
          <a:xfrm>
            <a:off x="7208" y="4054"/>
            <a:ext cx="12177584" cy="6849891"/>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61816" y="451406"/>
            <a:ext cx="5943600"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001211" y="1182614"/>
            <a:ext cx="4832430" cy="82296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3" name="Content Placeholder 4">
            <a:extLst>
              <a:ext uri="{FF2B5EF4-FFF2-40B4-BE49-F238E27FC236}">
                <a16:creationId xmlns:a16="http://schemas.microsoft.com/office/drawing/2014/main" id="{8605066B-CAE4-A78C-2A64-121772597178}"/>
              </a:ext>
            </a:extLst>
          </p:cNvPr>
          <p:cNvSpPr>
            <a:spLocks noGrp="1"/>
          </p:cNvSpPr>
          <p:nvPr>
            <p:ph sz="quarter" idx="14" hasCustomPrompt="1"/>
          </p:nvPr>
        </p:nvSpPr>
        <p:spPr>
          <a:xfrm>
            <a:off x="1001213" y="2372810"/>
            <a:ext cx="4832428" cy="3819646"/>
          </a:xfrm>
        </p:spPr>
        <p:txBody>
          <a:bodyPr tIns="182880">
            <a:normAutofit/>
          </a:bodyPr>
          <a:lstStyle>
            <a:lvl1pPr marL="0" indent="0" algn="ctr">
              <a:lnSpc>
                <a:spcPct val="120000"/>
              </a:lnSpc>
              <a:spcBef>
                <a:spcPts val="600"/>
              </a:spcBef>
              <a:spcAft>
                <a:spcPts val="600"/>
              </a:spcAft>
              <a:buNone/>
              <a:defRPr sz="1800">
                <a:solidFill>
                  <a:schemeClr val="accent6">
                    <a:lumMod val="50000"/>
                  </a:schemeClr>
                </a:solidFill>
              </a:defRPr>
            </a:lvl1pPr>
            <a:lvl2pPr marL="0" indent="0" algn="ctr">
              <a:lnSpc>
                <a:spcPct val="100000"/>
              </a:lnSpc>
              <a:buNone/>
              <a:defRPr sz="1600">
                <a:solidFill>
                  <a:schemeClr val="bg1"/>
                </a:solidFill>
              </a:defRPr>
            </a:lvl2pPr>
            <a:lvl3pPr marL="0" indent="0" algn="ctr">
              <a:lnSpc>
                <a:spcPct val="100000"/>
              </a:lnSpc>
              <a:buNone/>
              <a:defRPr sz="1600">
                <a:solidFill>
                  <a:schemeClr val="bg1"/>
                </a:solidFill>
              </a:defRPr>
            </a:lvl3pPr>
            <a:lvl4pPr marL="0" indent="0" algn="ctr">
              <a:lnSpc>
                <a:spcPct val="100000"/>
              </a:lnSpc>
              <a:buNone/>
              <a:defRPr sz="1400">
                <a:solidFill>
                  <a:schemeClr val="bg1"/>
                </a:solidFill>
              </a:defRPr>
            </a:lvl4pPr>
            <a:lvl5pPr marL="0" indent="0" algn="ctr">
              <a:lnSpc>
                <a:spcPct val="100000"/>
              </a:lnSpc>
              <a:buNone/>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9804400" y="5781039"/>
            <a:ext cx="2060618" cy="133764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3218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46A0E-C4E1-C08D-1AFA-FC41F2BDC29E}"/>
              </a:ext>
            </a:extLst>
          </p:cNvPr>
          <p:cNvPicPr>
            <a:picLocks noChangeAspect="1"/>
          </p:cNvPicPr>
          <p:nvPr userDrawn="1"/>
        </p:nvPicPr>
        <p:blipFill>
          <a:blip r:embed="rId2"/>
          <a:srcRect/>
          <a:stretch/>
        </p:blipFill>
        <p:spPr>
          <a:xfrm>
            <a:off x="2741" y="1542"/>
            <a:ext cx="12186518" cy="6854916"/>
          </a:xfrm>
          <a:prstGeom prst="rect">
            <a:avLst/>
          </a:prstGeom>
        </p:spPr>
      </p:pic>
      <p:sp>
        <p:nvSpPr>
          <p:cNvPr id="2" name="Title 1"/>
          <p:cNvSpPr>
            <a:spLocks noGrp="1"/>
          </p:cNvSpPr>
          <p:nvPr>
            <p:ph type="ctrTitle"/>
          </p:nvPr>
        </p:nvSpPr>
        <p:spPr>
          <a:xfrm>
            <a:off x="495300" y="612648"/>
            <a:ext cx="11201400" cy="3566160"/>
          </a:xfrm>
        </p:spPr>
        <p:txBody>
          <a:bodyPr bIns="0" anchor="b">
            <a:noAutofit/>
          </a:bodyPr>
          <a:lstStyle>
            <a:lvl1pPr algn="ctr">
              <a:defRPr sz="7200" b="1">
                <a:solidFill>
                  <a:schemeClr val="accent6">
                    <a:lumMod val="50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750088" y="4688450"/>
            <a:ext cx="4832431" cy="941832"/>
          </a:xfrm>
          <a:solidFill>
            <a:schemeClr val="accent3">
              <a:lumMod val="60000"/>
              <a:lumOff val="40000"/>
            </a:schemeClr>
          </a:solidFill>
        </p:spPr>
        <p:txBody>
          <a:bodyPr tIns="0" bIns="0" anchor="ctr" anchorCtr="0">
            <a:noAutofit/>
          </a:bodyPr>
          <a:lstStyle>
            <a:lvl1pPr marL="0" indent="0" algn="ctr">
              <a:buNone/>
              <a:defRPr sz="1800" b="1" cap="all" baseline="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876130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D07426-496A-EEDB-DB53-15DA6D953759}"/>
              </a:ext>
            </a:extLst>
          </p:cNvPr>
          <p:cNvPicPr>
            <a:picLocks noChangeAspect="1"/>
          </p:cNvPicPr>
          <p:nvPr userDrawn="1"/>
        </p:nvPicPr>
        <p:blipFill>
          <a:blip r:embed="rId2"/>
          <a:srcRect/>
          <a:stretch/>
        </p:blipFill>
        <p:spPr>
          <a:xfrm>
            <a:off x="5145" y="2894"/>
            <a:ext cx="12181710" cy="6852212"/>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2581154" y="451406"/>
            <a:ext cx="9142110"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181516" y="1193716"/>
            <a:ext cx="7964903" cy="738784"/>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7" name="Content Placeholder 6">
            <a:extLst>
              <a:ext uri="{FF2B5EF4-FFF2-40B4-BE49-F238E27FC236}">
                <a16:creationId xmlns:a16="http://schemas.microsoft.com/office/drawing/2014/main" id="{69921446-DF3F-3352-E38A-4ADECA56C50F}"/>
              </a:ext>
            </a:extLst>
          </p:cNvPr>
          <p:cNvSpPr>
            <a:spLocks noGrp="1"/>
          </p:cNvSpPr>
          <p:nvPr>
            <p:ph sz="quarter" idx="15" hasCustomPrompt="1"/>
          </p:nvPr>
        </p:nvSpPr>
        <p:spPr>
          <a:xfrm>
            <a:off x="3165475" y="2556387"/>
            <a:ext cx="8237726" cy="3514213"/>
          </a:xfrm>
        </p:spPr>
        <p:txBody>
          <a:bodyPr>
            <a:normAutofit/>
          </a:bodyPr>
          <a:lstStyle>
            <a:lvl1pPr marL="0" indent="0">
              <a:lnSpc>
                <a:spcPct val="120000"/>
              </a:lnSpc>
              <a:spcBef>
                <a:spcPts val="600"/>
              </a:spcBef>
              <a:spcAft>
                <a:spcPts val="600"/>
              </a:spcAft>
              <a:buNone/>
              <a:defRPr sz="1800" b="1">
                <a:solidFill>
                  <a:schemeClr val="accent6">
                    <a:lumMod val="50000"/>
                  </a:schemeClr>
                </a:solidFill>
              </a:defRPr>
            </a:lvl1pPr>
            <a:lvl2pPr marL="283464" indent="-285750">
              <a:lnSpc>
                <a:spcPct val="120000"/>
              </a:lnSpc>
              <a:spcBef>
                <a:spcPts val="600"/>
              </a:spcBef>
              <a:spcAft>
                <a:spcPts val="600"/>
              </a:spcAft>
              <a:buFont typeface="Arial" panose="020B0604020202020204" pitchFamily="34" charset="0"/>
              <a:buChar char="•"/>
              <a:defRPr sz="1800" b="0">
                <a:solidFill>
                  <a:schemeClr val="accent6">
                    <a:lumMod val="50000"/>
                  </a:schemeClr>
                </a:solidFill>
              </a:defRPr>
            </a:lvl2pPr>
            <a:lvl3pPr marL="1200150" indent="-285750">
              <a:lnSpc>
                <a:spcPct val="120000"/>
              </a:lnSpc>
              <a:spcBef>
                <a:spcPts val="600"/>
              </a:spcBef>
              <a:spcAft>
                <a:spcPts val="600"/>
              </a:spcAft>
              <a:buFont typeface="Arial" panose="020B0604020202020204" pitchFamily="34" charset="0"/>
              <a:buChar char="•"/>
              <a:defRPr sz="1800" b="0">
                <a:solidFill>
                  <a:schemeClr val="accent6">
                    <a:lumMod val="50000"/>
                  </a:schemeClr>
                </a:solidFill>
              </a:defRPr>
            </a:lvl3pPr>
            <a:lvl4pPr marL="1657350" indent="-285750">
              <a:lnSpc>
                <a:spcPct val="120000"/>
              </a:lnSpc>
              <a:spcBef>
                <a:spcPts val="600"/>
              </a:spcBef>
              <a:spcAft>
                <a:spcPts val="600"/>
              </a:spcAft>
              <a:buFont typeface="Arial" panose="020B0604020202020204" pitchFamily="34" charset="0"/>
              <a:buChar char="•"/>
              <a:defRPr sz="1800" b="0">
                <a:solidFill>
                  <a:schemeClr val="accent6">
                    <a:lumMod val="50000"/>
                  </a:schemeClr>
                </a:solidFill>
              </a:defRPr>
            </a:lvl4pPr>
            <a:lvl5pPr marL="2114550" indent="-285750">
              <a:lnSpc>
                <a:spcPct val="120000"/>
              </a:lnSpc>
              <a:spcBef>
                <a:spcPts val="600"/>
              </a:spcBef>
              <a:spcAft>
                <a:spcPts val="600"/>
              </a:spcAft>
              <a:buFont typeface="Arial" panose="020B0604020202020204" pitchFamily="34" charset="0"/>
              <a:buChar char="•"/>
              <a:defRPr sz="1800" b="0">
                <a:solidFill>
                  <a:schemeClr val="accent6">
                    <a:lumMod val="50000"/>
                  </a:schemeClr>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9916160" y="5821679"/>
            <a:ext cx="1948858" cy="129700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732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B1BAA-0BBA-094D-36BB-52209C5744FC}"/>
              </a:ext>
            </a:extLst>
          </p:cNvPr>
          <p:cNvPicPr>
            <a:picLocks noChangeAspect="1"/>
          </p:cNvPicPr>
          <p:nvPr userDrawn="1"/>
        </p:nvPicPr>
        <p:blipFill>
          <a:blip r:embed="rId2"/>
          <a:srcRect/>
          <a:stretch/>
        </p:blipFill>
        <p:spPr>
          <a:xfrm>
            <a:off x="13775" y="-7257"/>
            <a:ext cx="12169463" cy="6858000"/>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5800280" y="532435"/>
            <a:ext cx="5924874" cy="586836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8106E5D-F0FF-0F55-C4FF-7DD177C58C50}"/>
              </a:ext>
            </a:extLst>
          </p:cNvPr>
          <p:cNvSpPr>
            <a:spLocks noGrp="1"/>
          </p:cNvSpPr>
          <p:nvPr>
            <p:ph type="title" hasCustomPrompt="1"/>
          </p:nvPr>
        </p:nvSpPr>
        <p:spPr>
          <a:xfrm>
            <a:off x="6420654" y="960120"/>
            <a:ext cx="4621593" cy="3145536"/>
          </a:xfrm>
        </p:spPr>
        <p:txBody>
          <a:bodyPr/>
          <a:lstStyle>
            <a:lvl1pPr algn="ctr">
              <a:defRPr sz="5400" b="1">
                <a:solidFill>
                  <a:schemeClr val="accent6">
                    <a:lumMod val="50000"/>
                  </a:schemeClr>
                </a:solidFill>
              </a:defRPr>
            </a:lvl1pPr>
          </a:lstStyle>
          <a:p>
            <a:r>
              <a:rPr lang="en-US" dirty="0"/>
              <a:t>Click to add title</a:t>
            </a:r>
          </a:p>
        </p:txBody>
      </p:sp>
      <p:sp>
        <p:nvSpPr>
          <p:cNvPr id="12" name="Subtitle 2">
            <a:extLst>
              <a:ext uri="{FF2B5EF4-FFF2-40B4-BE49-F238E27FC236}">
                <a16:creationId xmlns:a16="http://schemas.microsoft.com/office/drawing/2014/main" id="{66AF09F6-0A31-C3AA-DF3A-7E062458EAC1}"/>
              </a:ext>
            </a:extLst>
          </p:cNvPr>
          <p:cNvSpPr>
            <a:spLocks noGrp="1"/>
          </p:cNvSpPr>
          <p:nvPr>
            <p:ph type="subTitle" idx="1" hasCustomPrompt="1"/>
          </p:nvPr>
        </p:nvSpPr>
        <p:spPr>
          <a:xfrm>
            <a:off x="6420654" y="4768520"/>
            <a:ext cx="4621593" cy="729206"/>
          </a:xfrm>
          <a:solidFill>
            <a:schemeClr val="accent3">
              <a:lumMod val="60000"/>
              <a:lumOff val="40000"/>
            </a:schemeClr>
          </a:solidFill>
        </p:spPr>
        <p:txBody>
          <a:bodyPr tIns="0" bIns="0" anchor="ctr" anchorCtr="0">
            <a:noAutofit/>
          </a:bodyPr>
          <a:lstStyle>
            <a:lvl1pPr marL="0" indent="0" algn="ctr">
              <a:buNone/>
              <a:defRPr sz="1800" b="1" cap="all" baseline="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Picture Placeholder 9">
            <a:extLst>
              <a:ext uri="{FF2B5EF4-FFF2-40B4-BE49-F238E27FC236}">
                <a16:creationId xmlns:a16="http://schemas.microsoft.com/office/drawing/2014/main" id="{89E30A96-253C-806E-DA56-9C892971C17A}"/>
              </a:ext>
            </a:extLst>
          </p:cNvPr>
          <p:cNvSpPr>
            <a:spLocks noGrp="1"/>
          </p:cNvSpPr>
          <p:nvPr>
            <p:ph type="pic" sz="quarter" idx="11"/>
          </p:nvPr>
        </p:nvSpPr>
        <p:spPr>
          <a:xfrm>
            <a:off x="991499" y="-8626"/>
            <a:ext cx="4227271" cy="6889750"/>
          </a:xfrm>
          <a:solidFill>
            <a:schemeClr val="accent3">
              <a:lumMod val="20000"/>
              <a:lumOff val="80000"/>
            </a:schemeClr>
          </a:solidFill>
        </p:spPr>
        <p:txBody>
          <a:bodyPr>
            <a:normAutofit/>
          </a:bodyPr>
          <a:lstStyle>
            <a:lvl1pPr marL="0" indent="0" algn="ctr">
              <a:buNone/>
              <a:defRPr sz="1800"/>
            </a:lvl1pPr>
          </a:lstStyle>
          <a:p>
            <a:r>
              <a:rPr lang="en-US"/>
              <a:t>Click icon to add picture</a:t>
            </a:r>
            <a:endParaRPr lang="en-US" dirty="0"/>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9895840" y="5803095"/>
            <a:ext cx="1969178" cy="1315587"/>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90336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1">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81E90A88-865C-F9ED-C2BB-25421BBEAF6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15060"/>
            <a:ext cx="10149840" cy="91440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8" name="Content Placeholder 6">
            <a:extLst>
              <a:ext uri="{FF2B5EF4-FFF2-40B4-BE49-F238E27FC236}">
                <a16:creationId xmlns:a16="http://schemas.microsoft.com/office/drawing/2014/main" id="{BA3B1C17-899D-2FE2-0B01-60643853FB43}"/>
              </a:ext>
            </a:extLst>
          </p:cNvPr>
          <p:cNvSpPr>
            <a:spLocks noGrp="1"/>
          </p:cNvSpPr>
          <p:nvPr>
            <p:ph sz="quarter" idx="17" hasCustomPrompt="1"/>
          </p:nvPr>
        </p:nvSpPr>
        <p:spPr>
          <a:xfrm>
            <a:off x="978721" y="2301069"/>
            <a:ext cx="4892675" cy="3482792"/>
          </a:xfrm>
        </p:spPr>
        <p:txBody>
          <a:bodyPr>
            <a:normAutofit/>
          </a:bodyPr>
          <a:lstStyle>
            <a:lvl1pPr marL="283464" indent="-283464">
              <a:defRPr sz="1800"/>
            </a:lvl1pPr>
            <a:lvl2pPr indent="-283464">
              <a:defRPr sz="1600"/>
            </a:lvl2pPr>
            <a:lvl3pPr indent="-283464">
              <a:defRPr sz="1400"/>
            </a:lvl3pPr>
            <a:lvl4pPr indent="-283464">
              <a:defRPr sz="1200"/>
            </a:lvl4pPr>
            <a:lvl5pPr indent="-283464">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11C79FDB-6789-ED7D-E246-96F9F6DC0680}"/>
              </a:ext>
            </a:extLst>
          </p:cNvPr>
          <p:cNvSpPr>
            <a:spLocks noGrp="1"/>
          </p:cNvSpPr>
          <p:nvPr>
            <p:ph sz="quarter" idx="16" hasCustomPrompt="1"/>
          </p:nvPr>
        </p:nvSpPr>
        <p:spPr>
          <a:xfrm>
            <a:off x="6237288" y="2301069"/>
            <a:ext cx="4892675" cy="3482792"/>
          </a:xfrm>
        </p:spPr>
        <p:txBody>
          <a:bodyPr>
            <a:normAutofit/>
          </a:bodyPr>
          <a:lstStyle>
            <a:lvl1pPr marL="283464" indent="-283464">
              <a:lnSpc>
                <a:spcPct val="120000"/>
              </a:lnSpc>
              <a:spcBef>
                <a:spcPts val="0"/>
              </a:spcBef>
              <a:spcAft>
                <a:spcPts val="600"/>
              </a:spcAft>
              <a:defRPr sz="1800"/>
            </a:lvl1pPr>
            <a:lvl2pPr indent="-283464">
              <a:lnSpc>
                <a:spcPct val="120000"/>
              </a:lnSpc>
              <a:spcBef>
                <a:spcPts val="0"/>
              </a:spcBef>
              <a:spcAft>
                <a:spcPts val="600"/>
              </a:spcAft>
              <a:defRPr sz="1600"/>
            </a:lvl2pPr>
            <a:lvl3pPr indent="-283464">
              <a:lnSpc>
                <a:spcPct val="120000"/>
              </a:lnSpc>
              <a:spcBef>
                <a:spcPts val="0"/>
              </a:spcBef>
              <a:spcAft>
                <a:spcPts val="600"/>
              </a:spcAft>
              <a:defRPr sz="1400"/>
            </a:lvl3pPr>
            <a:lvl4pPr indent="-283464">
              <a:lnSpc>
                <a:spcPct val="120000"/>
              </a:lnSpc>
              <a:spcBef>
                <a:spcPts val="0"/>
              </a:spcBef>
              <a:spcAft>
                <a:spcPts val="600"/>
              </a:spcAft>
              <a:defRPr sz="1200"/>
            </a:lvl4pPr>
            <a:lvl5pPr indent="-283464">
              <a:lnSpc>
                <a:spcPct val="120000"/>
              </a:lnSpc>
              <a:spcBef>
                <a:spcPts val="0"/>
              </a:spcBef>
              <a:spcAft>
                <a:spcPts val="6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750559"/>
            <a:ext cx="1745658" cy="136812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42036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Content 1">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28253-E3DA-6D81-345D-04C29F71938A}"/>
              </a:ext>
            </a:extLst>
          </p:cNvPr>
          <p:cNvPicPr>
            <a:picLocks noChangeAspect="1"/>
          </p:cNvPicPr>
          <p:nvPr userDrawn="1"/>
        </p:nvPicPr>
        <p:blipFill>
          <a:blip r:embed="rId2"/>
          <a:srcRect/>
          <a:stretch/>
        </p:blipFill>
        <p:spPr>
          <a:xfrm>
            <a:off x="5145" y="2894"/>
            <a:ext cx="12181710" cy="6852212"/>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2581154" y="451406"/>
            <a:ext cx="9142110"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181516" y="1193716"/>
            <a:ext cx="7964903" cy="738784"/>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8" name="Picture Placeholder 7">
            <a:extLst>
              <a:ext uri="{FF2B5EF4-FFF2-40B4-BE49-F238E27FC236}">
                <a16:creationId xmlns:a16="http://schemas.microsoft.com/office/drawing/2014/main" id="{BE696E5A-37E4-7844-655B-462912CE36C6}"/>
              </a:ext>
            </a:extLst>
          </p:cNvPr>
          <p:cNvSpPr>
            <a:spLocks noGrp="1"/>
          </p:cNvSpPr>
          <p:nvPr>
            <p:ph type="pic" sz="quarter" idx="16"/>
          </p:nvPr>
        </p:nvSpPr>
        <p:spPr>
          <a:xfrm>
            <a:off x="443123" y="-899"/>
            <a:ext cx="1657350" cy="6858000"/>
          </a:xfrm>
          <a:solidFill>
            <a:schemeClr val="accent3">
              <a:lumMod val="20000"/>
              <a:lumOff val="80000"/>
            </a:schemeClr>
          </a:solidFill>
        </p:spPr>
        <p:txBody>
          <a:bodyPr>
            <a:normAutofit/>
          </a:bodyPr>
          <a:lstStyle>
            <a:lvl1pPr marL="0" indent="0" algn="ctr">
              <a:buNone/>
              <a:defRPr sz="1600">
                <a:solidFill>
                  <a:schemeClr val="accent6">
                    <a:lumMod val="50000"/>
                  </a:schemeClr>
                </a:solidFill>
              </a:defRPr>
            </a:lvl1pPr>
          </a:lstStyle>
          <a:p>
            <a:r>
              <a:rPr lang="en-US"/>
              <a:t>Click icon to add picture</a:t>
            </a:r>
            <a:endParaRPr lang="en-US" dirty="0"/>
          </a:p>
        </p:txBody>
      </p:sp>
      <p:sp>
        <p:nvSpPr>
          <p:cNvPr id="13" name="Content Placeholder 12">
            <a:extLst>
              <a:ext uri="{FF2B5EF4-FFF2-40B4-BE49-F238E27FC236}">
                <a16:creationId xmlns:a16="http://schemas.microsoft.com/office/drawing/2014/main" id="{958E6485-C17B-2771-87BA-0398E09E183C}"/>
              </a:ext>
            </a:extLst>
          </p:cNvPr>
          <p:cNvSpPr>
            <a:spLocks noGrp="1"/>
          </p:cNvSpPr>
          <p:nvPr>
            <p:ph sz="quarter" idx="17" hasCustomPrompt="1"/>
          </p:nvPr>
        </p:nvSpPr>
        <p:spPr>
          <a:xfrm>
            <a:off x="3165475" y="2555875"/>
            <a:ext cx="8237538" cy="3620638"/>
          </a:xfrm>
        </p:spPr>
        <p:txBody>
          <a:bodyPr>
            <a:normAutofit/>
          </a:bodyPr>
          <a:lstStyle>
            <a:lvl1pPr>
              <a:defRPr sz="1800">
                <a:solidFill>
                  <a:schemeClr val="accent6">
                    <a:lumMod val="50000"/>
                  </a:schemeClr>
                </a:solidFill>
              </a:defRPr>
            </a:lvl1pPr>
            <a:lvl2pPr>
              <a:defRPr sz="1600">
                <a:solidFill>
                  <a:schemeClr val="accent6">
                    <a:lumMod val="50000"/>
                  </a:schemeClr>
                </a:solidFill>
              </a:defRPr>
            </a:lvl2pPr>
            <a:lvl3pPr>
              <a:defRPr sz="1400">
                <a:solidFill>
                  <a:schemeClr val="accent6">
                    <a:lumMod val="50000"/>
                  </a:schemeClr>
                </a:solidFill>
              </a:defRPr>
            </a:lvl3pPr>
            <a:lvl4pPr>
              <a:defRPr sz="1200">
                <a:solidFill>
                  <a:schemeClr val="accent6">
                    <a:lumMod val="50000"/>
                  </a:schemeClr>
                </a:solidFill>
              </a:defRPr>
            </a:lvl4pPr>
            <a:lvl5pPr>
              <a:defRPr sz="1200">
                <a:solidFill>
                  <a:schemeClr val="accent6">
                    <a:lumMod val="50000"/>
                  </a:schemeClr>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9916160" y="5821679"/>
            <a:ext cx="1948858" cy="129700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8075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2">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E5B0F-FC85-2832-52DD-74B32C94FF99}"/>
              </a:ext>
            </a:extLst>
          </p:cNvPr>
          <p:cNvPicPr>
            <a:picLocks noChangeAspect="1"/>
          </p:cNvPicPr>
          <p:nvPr userDrawn="1"/>
        </p:nvPicPr>
        <p:blipFill>
          <a:blip r:embed="rId2"/>
          <a:srcRect/>
          <a:stretch/>
        </p:blipFill>
        <p:spPr>
          <a:xfrm>
            <a:off x="12700" y="0"/>
            <a:ext cx="12166599" cy="6858000"/>
          </a:xfrm>
          <a:prstGeom prst="rect">
            <a:avLst/>
          </a:prstGeom>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1361439" y="451406"/>
            <a:ext cx="10354906"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809997" y="1100989"/>
            <a:ext cx="9464150" cy="921683"/>
          </a:xfrm>
          <a:solidFill>
            <a:schemeClr val="accent3">
              <a:lumMod val="60000"/>
              <a:lumOff val="40000"/>
            </a:schemeClr>
          </a:solidFill>
        </p:spPr>
        <p:txBody>
          <a:bodyPr tIns="0" bIns="0" anchor="ctr" anchorCtr="0">
            <a:noAutofit/>
          </a:bodyPr>
          <a:lstStyle>
            <a:lvl1pPr algn="ctr">
              <a:defRPr sz="1800" b="1" cap="all" baseline="0">
                <a:solidFill>
                  <a:schemeClr val="accent6">
                    <a:lumMod val="50000"/>
                  </a:schemeClr>
                </a:solidFill>
              </a:defRPr>
            </a:lvl1pPr>
          </a:lstStyle>
          <a:p>
            <a:r>
              <a:rPr lang="en-US" dirty="0"/>
              <a:t>Click to add title</a:t>
            </a:r>
          </a:p>
        </p:txBody>
      </p:sp>
      <p:sp>
        <p:nvSpPr>
          <p:cNvPr id="7" name="Content Placeholder 6">
            <a:extLst>
              <a:ext uri="{FF2B5EF4-FFF2-40B4-BE49-F238E27FC236}">
                <a16:creationId xmlns:a16="http://schemas.microsoft.com/office/drawing/2014/main" id="{34D558C2-5388-26DA-C2BE-AC226426CD2F}"/>
              </a:ext>
            </a:extLst>
          </p:cNvPr>
          <p:cNvSpPr>
            <a:spLocks noGrp="1"/>
          </p:cNvSpPr>
          <p:nvPr>
            <p:ph sz="quarter" idx="15" hasCustomPrompt="1"/>
          </p:nvPr>
        </p:nvSpPr>
        <p:spPr>
          <a:xfrm>
            <a:off x="1796158" y="2286688"/>
            <a:ext cx="4160699" cy="4003675"/>
          </a:xfrm>
        </p:spPr>
        <p:txBody>
          <a:bodyPr>
            <a:normAutofit/>
          </a:bodyPr>
          <a:lstStyle>
            <a:lvl1pPr marL="0" indent="0" algn="ctr">
              <a:lnSpc>
                <a:spcPct val="120000"/>
              </a:lnSpc>
              <a:spcBef>
                <a:spcPts val="0"/>
              </a:spcBef>
              <a:spcAft>
                <a:spcPts val="600"/>
              </a:spcAft>
              <a:buNone/>
              <a:defRPr sz="1800"/>
            </a:lvl1pPr>
            <a:lvl2pPr marL="0" indent="0" algn="ctr">
              <a:lnSpc>
                <a:spcPct val="120000"/>
              </a:lnSpc>
              <a:spcBef>
                <a:spcPts val="0"/>
              </a:spcBef>
              <a:spcAft>
                <a:spcPts val="600"/>
              </a:spcAft>
              <a:buNone/>
              <a:defRPr sz="1600"/>
            </a:lvl2pPr>
            <a:lvl3pPr marL="0" indent="0" algn="ctr">
              <a:lnSpc>
                <a:spcPct val="120000"/>
              </a:lnSpc>
              <a:spcBef>
                <a:spcPts val="0"/>
              </a:spcBef>
              <a:spcAft>
                <a:spcPts val="600"/>
              </a:spcAft>
              <a:buNone/>
              <a:defRPr sz="1400"/>
            </a:lvl3pPr>
            <a:lvl4pPr marL="0" indent="0" algn="ctr">
              <a:lnSpc>
                <a:spcPct val="120000"/>
              </a:lnSpc>
              <a:spcBef>
                <a:spcPts val="0"/>
              </a:spcBef>
              <a:spcAft>
                <a:spcPts val="600"/>
              </a:spcAft>
              <a:buNone/>
              <a:defRPr sz="1200"/>
            </a:lvl4pPr>
            <a:lvl5pPr marL="0" indent="0" algn="ctr">
              <a:lnSpc>
                <a:spcPct val="120000"/>
              </a:lnSpc>
              <a:spcBef>
                <a:spcPts val="0"/>
              </a:spcBef>
              <a:spcAft>
                <a:spcPts val="600"/>
              </a:spcAft>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a:extLst>
              <a:ext uri="{FF2B5EF4-FFF2-40B4-BE49-F238E27FC236}">
                <a16:creationId xmlns:a16="http://schemas.microsoft.com/office/drawing/2014/main" id="{32D1E30A-3770-4825-553A-18C9DD793852}"/>
              </a:ext>
            </a:extLst>
          </p:cNvPr>
          <p:cNvSpPr>
            <a:spLocks noGrp="1"/>
          </p:cNvSpPr>
          <p:nvPr>
            <p:ph sz="quarter" idx="16" hasCustomPrompt="1"/>
          </p:nvPr>
        </p:nvSpPr>
        <p:spPr>
          <a:xfrm>
            <a:off x="7113448" y="2286688"/>
            <a:ext cx="4160699" cy="4003675"/>
          </a:xfrm>
        </p:spPr>
        <p:txBody>
          <a:bodyPr>
            <a:normAutofit/>
          </a:bodyPr>
          <a:lstStyle>
            <a:lvl1pPr marL="0" indent="0" algn="ctr">
              <a:lnSpc>
                <a:spcPct val="120000"/>
              </a:lnSpc>
              <a:spcBef>
                <a:spcPts val="0"/>
              </a:spcBef>
              <a:spcAft>
                <a:spcPts val="600"/>
              </a:spcAft>
              <a:buNone/>
              <a:defRPr sz="1800"/>
            </a:lvl1pPr>
            <a:lvl2pPr marL="0" indent="0" algn="ctr">
              <a:lnSpc>
                <a:spcPct val="120000"/>
              </a:lnSpc>
              <a:spcBef>
                <a:spcPts val="0"/>
              </a:spcBef>
              <a:spcAft>
                <a:spcPts val="600"/>
              </a:spcAft>
              <a:buNone/>
              <a:defRPr sz="1600"/>
            </a:lvl2pPr>
            <a:lvl3pPr marL="0" indent="0" algn="ctr">
              <a:lnSpc>
                <a:spcPct val="120000"/>
              </a:lnSpc>
              <a:spcBef>
                <a:spcPts val="0"/>
              </a:spcBef>
              <a:spcAft>
                <a:spcPts val="600"/>
              </a:spcAft>
              <a:buNone/>
              <a:defRPr sz="1400"/>
            </a:lvl3pPr>
            <a:lvl4pPr marL="0" indent="0" algn="ctr">
              <a:lnSpc>
                <a:spcPct val="120000"/>
              </a:lnSpc>
              <a:spcBef>
                <a:spcPts val="0"/>
              </a:spcBef>
              <a:spcAft>
                <a:spcPts val="600"/>
              </a:spcAft>
              <a:buNone/>
              <a:defRPr sz="1200"/>
            </a:lvl4pPr>
            <a:lvl5pPr marL="0" indent="0" algn="ctr">
              <a:lnSpc>
                <a:spcPct val="120000"/>
              </a:lnSpc>
              <a:spcBef>
                <a:spcPts val="0"/>
              </a:spcBef>
              <a:spcAft>
                <a:spcPts val="600"/>
              </a:spcAft>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22710" y="5811519"/>
            <a:ext cx="1742307" cy="1307163"/>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0907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and Conten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7A6BBBB3-641A-CFC0-516F-63B74C40F67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BDDD91-3F26-FF90-D1D4-3CCE786C792B}"/>
              </a:ext>
              <a:ext uri="{C183D7F6-B498-43B3-948B-1728B52AA6E4}">
                <adec:decorative xmlns:adec="http://schemas.microsoft.com/office/drawing/2017/decorative" val="1"/>
              </a:ext>
            </a:extLst>
          </p:cNvPr>
          <p:cNvSpPr/>
          <p:nvPr userDrawn="1"/>
        </p:nvSpPr>
        <p:spPr>
          <a:xfrm>
            <a:off x="477057" y="451406"/>
            <a:ext cx="11246207" cy="59662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980789" y="1115060"/>
            <a:ext cx="10149840" cy="914400"/>
          </a:xfrm>
          <a:solidFill>
            <a:schemeClr val="accent3">
              <a:lumMod val="60000"/>
              <a:lumOff val="40000"/>
            </a:schemeClr>
          </a:solidFill>
        </p:spPr>
        <p:txBody>
          <a:bodyPr tIns="0" bIns="0" anchor="ctr">
            <a:noAutofit/>
          </a:bodyPr>
          <a:lstStyle>
            <a:lvl1pPr algn="ctr">
              <a:defRPr sz="1800" b="1">
                <a:solidFill>
                  <a:schemeClr val="accent6">
                    <a:lumMod val="50000"/>
                  </a:schemeClr>
                </a:solidFill>
              </a:defRPr>
            </a:lvl1pPr>
          </a:lstStyle>
          <a:p>
            <a:r>
              <a:rPr lang="en-US" dirty="0"/>
              <a:t>Click to add title</a:t>
            </a:r>
          </a:p>
        </p:txBody>
      </p:sp>
      <p:sp>
        <p:nvSpPr>
          <p:cNvPr id="6" name="Table Placeholder 5">
            <a:extLst>
              <a:ext uri="{FF2B5EF4-FFF2-40B4-BE49-F238E27FC236}">
                <a16:creationId xmlns:a16="http://schemas.microsoft.com/office/drawing/2014/main" id="{A4C64D22-E188-73F4-E0FE-F09DDC5CB305}"/>
              </a:ext>
            </a:extLst>
          </p:cNvPr>
          <p:cNvSpPr>
            <a:spLocks noGrp="1"/>
          </p:cNvSpPr>
          <p:nvPr>
            <p:ph type="tbl" sz="quarter" idx="17"/>
          </p:nvPr>
        </p:nvSpPr>
        <p:spPr>
          <a:xfrm>
            <a:off x="979488" y="2311400"/>
            <a:ext cx="7091362" cy="3471863"/>
          </a:xfrm>
        </p:spPr>
        <p:txBody>
          <a:bodyPr/>
          <a:lstStyle/>
          <a:p>
            <a:r>
              <a:rPr lang="en-US"/>
              <a:t>Click icon to add table</a:t>
            </a:r>
            <a:endParaRPr lang="en-US" dirty="0"/>
          </a:p>
        </p:txBody>
      </p:sp>
      <p:sp>
        <p:nvSpPr>
          <p:cNvPr id="7" name="Content Placeholder 6">
            <a:extLst>
              <a:ext uri="{FF2B5EF4-FFF2-40B4-BE49-F238E27FC236}">
                <a16:creationId xmlns:a16="http://schemas.microsoft.com/office/drawing/2014/main" id="{11C79FDB-6789-ED7D-E246-96F9F6DC0680}"/>
              </a:ext>
            </a:extLst>
          </p:cNvPr>
          <p:cNvSpPr>
            <a:spLocks noGrp="1"/>
          </p:cNvSpPr>
          <p:nvPr>
            <p:ph sz="quarter" idx="16" hasCustomPrompt="1"/>
          </p:nvPr>
        </p:nvSpPr>
        <p:spPr>
          <a:xfrm>
            <a:off x="8445190" y="2301069"/>
            <a:ext cx="2684773" cy="3482792"/>
          </a:xfrm>
        </p:spPr>
        <p:txBody>
          <a:bodyPr>
            <a:normAutofit/>
          </a:bodyPr>
          <a:lstStyle>
            <a:lvl1pPr marL="283464" indent="-283464">
              <a:lnSpc>
                <a:spcPct val="120000"/>
              </a:lnSpc>
              <a:spcBef>
                <a:spcPts val="0"/>
              </a:spcBef>
              <a:spcAft>
                <a:spcPts val="600"/>
              </a:spcAft>
              <a:defRPr sz="1800"/>
            </a:lvl1pPr>
            <a:lvl2pPr indent="-283464">
              <a:lnSpc>
                <a:spcPct val="120000"/>
              </a:lnSpc>
              <a:spcBef>
                <a:spcPts val="0"/>
              </a:spcBef>
              <a:spcAft>
                <a:spcPts val="600"/>
              </a:spcAft>
              <a:defRPr sz="1600"/>
            </a:lvl2pPr>
            <a:lvl3pPr indent="-283464">
              <a:lnSpc>
                <a:spcPct val="120000"/>
              </a:lnSpc>
              <a:spcBef>
                <a:spcPts val="0"/>
              </a:spcBef>
              <a:spcAft>
                <a:spcPts val="600"/>
              </a:spcAft>
              <a:defRPr sz="1400"/>
            </a:lvl3pPr>
            <a:lvl4pPr indent="-283464">
              <a:lnSpc>
                <a:spcPct val="120000"/>
              </a:lnSpc>
              <a:spcBef>
                <a:spcPts val="0"/>
              </a:spcBef>
              <a:spcAft>
                <a:spcPts val="600"/>
              </a:spcAft>
              <a:defRPr sz="1200"/>
            </a:lvl4pPr>
            <a:lvl5pPr indent="-283464">
              <a:lnSpc>
                <a:spcPct val="120000"/>
              </a:lnSpc>
              <a:spcBef>
                <a:spcPts val="0"/>
              </a:spcBef>
              <a:spcAft>
                <a:spcPts val="6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4E2E9E07-A868-5C25-18ED-AE09DE213627}"/>
              </a:ext>
            </a:extLst>
          </p:cNvPr>
          <p:cNvSpPr>
            <a:spLocks noGrp="1"/>
          </p:cNvSpPr>
          <p:nvPr>
            <p:ph type="sldNum" sz="quarter" idx="4"/>
          </p:nvPr>
        </p:nvSpPr>
        <p:spPr>
          <a:xfrm>
            <a:off x="10119360" y="5882640"/>
            <a:ext cx="1745658" cy="1236042"/>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4284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763867"/>
            <a:ext cx="10820400" cy="1293028"/>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07853FA9-5039-030A-0DE6-246C9F50ABF0}"/>
              </a:ext>
            </a:extLst>
          </p:cNvPr>
          <p:cNvSpPr>
            <a:spLocks noGrp="1"/>
          </p:cNvSpPr>
          <p:nvPr>
            <p:ph type="sldNum" sz="quarter" idx="4"/>
          </p:nvPr>
        </p:nvSpPr>
        <p:spPr>
          <a:xfrm>
            <a:off x="9121818" y="5571597"/>
            <a:ext cx="2743200" cy="1547086"/>
          </a:xfrm>
          <a:prstGeom prst="rect">
            <a:avLst/>
          </a:prstGeom>
        </p:spPr>
        <p:txBody>
          <a:bodyPr vert="horz" lIns="0" tIns="0" rIns="0" bIns="0" rtlCol="0" anchor="b" anchorCtr="0"/>
          <a:lstStyle>
            <a:lvl1pPr algn="r">
              <a:lnSpc>
                <a:spcPct val="80000"/>
              </a:lnSpc>
              <a:defRPr sz="8900" b="1" spc="-300" baseline="0">
                <a:solidFill>
                  <a:schemeClr val="accent6">
                    <a:lumMod val="50000"/>
                  </a:schemeClr>
                </a:solidFill>
              </a:defRPr>
            </a:lvl1pPr>
          </a:lstStyle>
          <a:p>
            <a:fld id="{6D22F896-40B5-4ADD-8801-0D06FADFA09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51" r:id="rId1"/>
    <p:sldLayoutId id="2147483652" r:id="rId2"/>
    <p:sldLayoutId id="2147483679" r:id="rId3"/>
    <p:sldLayoutId id="2147483653" r:id="rId4"/>
    <p:sldLayoutId id="2147483657" r:id="rId5"/>
    <p:sldLayoutId id="2147483681" r:id="rId6"/>
    <p:sldLayoutId id="2147483680" r:id="rId7"/>
    <p:sldLayoutId id="2147483662" r:id="rId8"/>
    <p:sldLayoutId id="2147483683" r:id="rId9"/>
    <p:sldLayoutId id="2147483684" r:id="rId10"/>
    <p:sldLayoutId id="2147483654" r:id="rId11"/>
    <p:sldLayoutId id="2147483667" r:id="rId12"/>
    <p:sldLayoutId id="2147483665" r:id="rId13"/>
    <p:sldLayoutId id="2147483685" r:id="rId14"/>
    <p:sldLayoutId id="2147483686" r:id="rId15"/>
    <p:sldLayoutId id="2147483687" r:id="rId16"/>
    <p:sldLayoutId id="2147483688" r:id="rId17"/>
    <p:sldLayoutId id="2147483689" r:id="rId18"/>
  </p:sldLayoutIdLst>
  <p:hf sldNum="0" hdr="0" ftr="0" dt="0"/>
  <p:txStyles>
    <p:titleStyle>
      <a:lvl1pPr algn="l" defTabSz="914400" rtl="0" eaLnBrk="1" latinLnBrk="0" hangingPunct="1">
        <a:lnSpc>
          <a:spcPct val="90000"/>
        </a:lnSpc>
        <a:spcBef>
          <a:spcPct val="0"/>
        </a:spcBef>
        <a:buNone/>
        <a:defRPr sz="4000" kern="1200" cap="all" baseline="0">
          <a:solidFill>
            <a:schemeClr val="accent6">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isanoidagbnagar.com/"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A8D9-6B89-2D83-6648-92B43ADCF2AB}"/>
              </a:ext>
            </a:extLst>
          </p:cNvPr>
          <p:cNvSpPr>
            <a:spLocks noGrp="1"/>
          </p:cNvSpPr>
          <p:nvPr>
            <p:ph type="ctrTitle"/>
          </p:nvPr>
        </p:nvSpPr>
        <p:spPr>
          <a:xfrm>
            <a:off x="495300" y="612648"/>
            <a:ext cx="11201400" cy="734371"/>
          </a:xfrm>
        </p:spPr>
        <p:txBody>
          <a:bodyPr/>
          <a:lstStyle/>
          <a:p>
            <a:pPr algn="l"/>
            <a:r>
              <a:rPr lang="en-IN" sz="2800" dirty="0"/>
              <a:t>Climate change</a:t>
            </a:r>
          </a:p>
        </p:txBody>
      </p:sp>
      <p:sp>
        <p:nvSpPr>
          <p:cNvPr id="3" name="Subtitle 2">
            <a:extLst>
              <a:ext uri="{FF2B5EF4-FFF2-40B4-BE49-F238E27FC236}">
                <a16:creationId xmlns:a16="http://schemas.microsoft.com/office/drawing/2014/main" id="{CEF2FAEE-AD41-CBCA-26E1-9A6B47D2787E}"/>
              </a:ext>
            </a:extLst>
          </p:cNvPr>
          <p:cNvSpPr>
            <a:spLocks noGrp="1"/>
          </p:cNvSpPr>
          <p:nvPr>
            <p:ph type="subTitle" idx="1"/>
          </p:nvPr>
        </p:nvSpPr>
        <p:spPr>
          <a:xfrm>
            <a:off x="904568" y="1989784"/>
            <a:ext cx="10540180" cy="3457287"/>
          </a:xfrm>
        </p:spPr>
        <p:txBody>
          <a:bodyPr/>
          <a:lstStyle/>
          <a:p>
            <a:r>
              <a:rPr lang="en-IN" sz="3200" dirty="0"/>
              <a:t>An in-depth look at making rational choices in usage of Volatile Anaesthetics</a:t>
            </a:r>
          </a:p>
          <a:p>
            <a:pPr algn="r"/>
            <a:endParaRPr lang="en-IN" sz="2000" dirty="0"/>
          </a:p>
          <a:p>
            <a:pPr algn="r"/>
            <a:endParaRPr lang="en-IN" sz="2000" dirty="0"/>
          </a:p>
          <a:p>
            <a:pPr algn="r"/>
            <a:r>
              <a:rPr lang="en-IN" sz="2000" dirty="0"/>
              <a:t>Dr Priyankar sarkar</a:t>
            </a:r>
          </a:p>
          <a:p>
            <a:pPr algn="r"/>
            <a:r>
              <a:rPr lang="en-IN" sz="2000" dirty="0" err="1"/>
              <a:t>Blk</a:t>
            </a:r>
            <a:r>
              <a:rPr lang="en-IN" sz="2000" dirty="0"/>
              <a:t>-max hospital</a:t>
            </a:r>
          </a:p>
          <a:p>
            <a:pPr algn="r"/>
            <a:r>
              <a:rPr lang="en-IN" sz="2000" dirty="0"/>
              <a:t>New </a:t>
            </a:r>
            <a:r>
              <a:rPr lang="en-IN" sz="2000" dirty="0" err="1"/>
              <a:t>delhi</a:t>
            </a:r>
            <a:endParaRPr lang="en-IN" sz="2000" dirty="0"/>
          </a:p>
        </p:txBody>
      </p:sp>
    </p:spTree>
    <p:extLst>
      <p:ext uri="{BB962C8B-B14F-4D97-AF65-F5344CB8AC3E}">
        <p14:creationId xmlns:p14="http://schemas.microsoft.com/office/powerpoint/2010/main" val="2589660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F78E-43B0-9C21-4D62-A4F6E46CF3AC}"/>
              </a:ext>
            </a:extLst>
          </p:cNvPr>
          <p:cNvSpPr>
            <a:spLocks noGrp="1"/>
          </p:cNvSpPr>
          <p:nvPr>
            <p:ph type="ctrTitle"/>
          </p:nvPr>
        </p:nvSpPr>
        <p:spPr>
          <a:xfrm>
            <a:off x="3181516" y="619432"/>
            <a:ext cx="7964903" cy="717755"/>
          </a:xfrm>
        </p:spPr>
        <p:txBody>
          <a:bodyPr/>
          <a:lstStyle/>
          <a:p>
            <a:r>
              <a:rPr lang="en-IN" sz="1800" dirty="0"/>
              <a:t>Does N₂O have a lower GWP?</a:t>
            </a:r>
            <a:br>
              <a:rPr lang="en-IN" sz="1800" dirty="0"/>
            </a:br>
            <a:endParaRPr lang="en-IN" dirty="0"/>
          </a:p>
        </p:txBody>
      </p:sp>
      <p:sp>
        <p:nvSpPr>
          <p:cNvPr id="3" name="Content Placeholder 2">
            <a:extLst>
              <a:ext uri="{FF2B5EF4-FFF2-40B4-BE49-F238E27FC236}">
                <a16:creationId xmlns:a16="http://schemas.microsoft.com/office/drawing/2014/main" id="{47FEDC42-36B8-4D50-1E3E-D9AFED9C779B}"/>
              </a:ext>
            </a:extLst>
          </p:cNvPr>
          <p:cNvSpPr>
            <a:spLocks noGrp="1"/>
          </p:cNvSpPr>
          <p:nvPr>
            <p:ph sz="quarter" idx="15"/>
          </p:nvPr>
        </p:nvSpPr>
        <p:spPr>
          <a:xfrm>
            <a:off x="3165475" y="1769807"/>
            <a:ext cx="8237726" cy="4300794"/>
          </a:xfrm>
        </p:spPr>
        <p:txBody>
          <a:bodyPr/>
          <a:lstStyle/>
          <a:p>
            <a:r>
              <a:rPr lang="en-IN" dirty="0"/>
              <a:t>N₂O is a stock pollutant… it accumulates slowly and its effect is felt for decades</a:t>
            </a:r>
          </a:p>
          <a:p>
            <a:r>
              <a:rPr lang="en-US" dirty="0"/>
              <a:t>A flow pollutant has a short lifetime, so if the amount released remains constant, the pollution created will remain constant at the level of release. </a:t>
            </a:r>
          </a:p>
          <a:p>
            <a:r>
              <a:rPr lang="en-US" dirty="0"/>
              <a:t>A stock pollutant has a long lifetime and will thus cumulate with ongoing release</a:t>
            </a:r>
          </a:p>
          <a:p>
            <a:r>
              <a:rPr lang="en-US" sz="1800" dirty="0"/>
              <a:t>Despite the lower GWP of </a:t>
            </a:r>
            <a:r>
              <a:rPr lang="en-IN" dirty="0"/>
              <a:t>N₂O, its effect remains constant at a high level due to accumulation as shown in next slide</a:t>
            </a:r>
            <a:endParaRPr lang="en-IN" sz="1800" dirty="0"/>
          </a:p>
          <a:p>
            <a:endParaRPr lang="en-IN" dirty="0"/>
          </a:p>
        </p:txBody>
      </p:sp>
    </p:spTree>
    <p:extLst>
      <p:ext uri="{BB962C8B-B14F-4D97-AF65-F5344CB8AC3E}">
        <p14:creationId xmlns:p14="http://schemas.microsoft.com/office/powerpoint/2010/main" val="1182274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B6707-1343-F261-807C-70E824C46824}"/>
              </a:ext>
            </a:extLst>
          </p:cNvPr>
          <p:cNvSpPr>
            <a:spLocks noGrp="1"/>
          </p:cNvSpPr>
          <p:nvPr>
            <p:ph type="title"/>
          </p:nvPr>
        </p:nvSpPr>
        <p:spPr>
          <a:xfrm>
            <a:off x="576072" y="0"/>
            <a:ext cx="10515600" cy="1216152"/>
          </a:xfrm>
        </p:spPr>
        <p:txBody>
          <a:bodyPr/>
          <a:lstStyle/>
          <a:p>
            <a:r>
              <a:rPr lang="en-US" sz="1400" dirty="0"/>
              <a:t>From the curves, it is apparent that GWP values for sevoflurane and isoflurane are very close and look to have approximately similar impact over time, while desflurane has by far the largest impact of all inhalational agents (Fig. 1a). This is even more apparent when comparing CDE in clinically used dosing (Fig. 1b). Nitrous oxide becomes and remains the second most impactful </a:t>
            </a:r>
            <a:endParaRPr lang="en-IN" sz="1400" dirty="0"/>
          </a:p>
        </p:txBody>
      </p:sp>
      <p:sp>
        <p:nvSpPr>
          <p:cNvPr id="4" name="Date Placeholder 3">
            <a:extLst>
              <a:ext uri="{FF2B5EF4-FFF2-40B4-BE49-F238E27FC236}">
                <a16:creationId xmlns:a16="http://schemas.microsoft.com/office/drawing/2014/main" id="{AA34772B-CFA8-DE95-B908-1C962959891C}"/>
              </a:ext>
            </a:extLst>
          </p:cNvPr>
          <p:cNvSpPr>
            <a:spLocks noGrp="1"/>
          </p:cNvSpPr>
          <p:nvPr>
            <p:ph type="dt" sz="half" idx="10"/>
          </p:nvPr>
        </p:nvSpPr>
        <p:spPr/>
        <p:txBody>
          <a:bodyPr/>
          <a:lstStyle/>
          <a:p>
            <a:r>
              <a:rPr lang="en-US" sz="1100" dirty="0">
                <a:solidFill>
                  <a:schemeClr val="accent2"/>
                </a:solidFill>
              </a:rPr>
              <a:t>Dr Priyankar</a:t>
            </a:r>
          </a:p>
        </p:txBody>
      </p:sp>
      <p:sp>
        <p:nvSpPr>
          <p:cNvPr id="5" name="Footer Placeholder 4">
            <a:extLst>
              <a:ext uri="{FF2B5EF4-FFF2-40B4-BE49-F238E27FC236}">
                <a16:creationId xmlns:a16="http://schemas.microsoft.com/office/drawing/2014/main" id="{1E958162-2063-AB7F-507C-51D4B871FAAE}"/>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FCB0D6BF-D4BF-74DD-759A-9997596942C7}"/>
              </a:ext>
            </a:extLst>
          </p:cNvPr>
          <p:cNvSpPr>
            <a:spLocks noGrp="1"/>
          </p:cNvSpPr>
          <p:nvPr>
            <p:ph type="sldNum" sz="quarter" idx="12"/>
          </p:nvPr>
        </p:nvSpPr>
        <p:spPr/>
        <p:txBody>
          <a:bodyPr/>
          <a:lstStyle/>
          <a:p>
            <a:fld id="{58FB4751-880F-D840-AAA9-3A15815CC996}" type="slidenum">
              <a:rPr lang="en-US" smtClean="0"/>
              <a:t>11</a:t>
            </a:fld>
            <a:endParaRPr lang="en-US" dirty="0"/>
          </a:p>
        </p:txBody>
      </p:sp>
      <p:pic>
        <p:nvPicPr>
          <p:cNvPr id="16" name="Content Placeholder 15">
            <a:extLst>
              <a:ext uri="{FF2B5EF4-FFF2-40B4-BE49-F238E27FC236}">
                <a16:creationId xmlns:a16="http://schemas.microsoft.com/office/drawing/2014/main" id="{BEC909E9-04E5-E549-6A63-0BA328CF99ED}"/>
              </a:ext>
            </a:extLst>
          </p:cNvPr>
          <p:cNvPicPr>
            <a:picLocks noGrp="1" noChangeAspect="1"/>
          </p:cNvPicPr>
          <p:nvPr>
            <p:ph idx="1"/>
          </p:nvPr>
        </p:nvPicPr>
        <p:blipFill>
          <a:blip r:embed="rId3"/>
          <a:stretch>
            <a:fillRect/>
          </a:stretch>
        </p:blipFill>
        <p:spPr>
          <a:xfrm>
            <a:off x="576072" y="1216152"/>
            <a:ext cx="10925665" cy="5559552"/>
          </a:xfrm>
        </p:spPr>
      </p:pic>
    </p:spTree>
    <p:extLst>
      <p:ext uri="{BB962C8B-B14F-4D97-AF65-F5344CB8AC3E}">
        <p14:creationId xmlns:p14="http://schemas.microsoft.com/office/powerpoint/2010/main" val="4099806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35000">
              <a:srgbClr val="F9D8D6"/>
            </a:gs>
            <a:gs pos="0">
              <a:schemeClr val="accent1">
                <a:lumMod val="5000"/>
                <a:lumOff val="95000"/>
              </a:schemeClr>
            </a:gs>
            <a:gs pos="9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286-F2E5-1C14-9CAE-354C43C3B85C}"/>
              </a:ext>
            </a:extLst>
          </p:cNvPr>
          <p:cNvSpPr>
            <a:spLocks noGrp="1"/>
          </p:cNvSpPr>
          <p:nvPr>
            <p:ph type="title"/>
          </p:nvPr>
        </p:nvSpPr>
        <p:spPr>
          <a:xfrm>
            <a:off x="1800521" y="131976"/>
            <a:ext cx="9704092" cy="1216058"/>
          </a:xfrm>
        </p:spPr>
        <p:txBody>
          <a:bodyPr>
            <a:normAutofit/>
          </a:bodyPr>
          <a:lstStyle/>
          <a:p>
            <a:r>
              <a:rPr lang="en-IN" sz="2400" dirty="0"/>
              <a:t>Every bottle of desflurane adds significantly more heat to our planet </a:t>
            </a:r>
          </a:p>
        </p:txBody>
      </p:sp>
      <p:sp>
        <p:nvSpPr>
          <p:cNvPr id="3" name="Content Placeholder 2">
            <a:extLst>
              <a:ext uri="{FF2B5EF4-FFF2-40B4-BE49-F238E27FC236}">
                <a16:creationId xmlns:a16="http://schemas.microsoft.com/office/drawing/2014/main" id="{2724CE51-EADC-2926-422D-463EE20BC9C3}"/>
              </a:ext>
            </a:extLst>
          </p:cNvPr>
          <p:cNvSpPr>
            <a:spLocks noGrp="1"/>
          </p:cNvSpPr>
          <p:nvPr>
            <p:ph idx="1"/>
          </p:nvPr>
        </p:nvSpPr>
        <p:spPr>
          <a:xfrm>
            <a:off x="914400" y="1527142"/>
            <a:ext cx="10590212" cy="5128182"/>
          </a:xfrm>
        </p:spPr>
        <p:txBody>
          <a:bodyPr/>
          <a:lstStyle/>
          <a:p>
            <a:pPr algn="l"/>
            <a:endParaRPr lang="en-IN" sz="1800" b="0" i="0" u="none" strike="noStrike" baseline="0" dirty="0">
              <a:latin typeface="AdvOT4dfa5ba6"/>
            </a:endParaRPr>
          </a:p>
          <a:p>
            <a:pPr algn="l"/>
            <a:r>
              <a:rPr lang="en-US" sz="1800" b="0" i="0" u="none" strike="noStrike" baseline="0" dirty="0">
                <a:latin typeface="AdvOT4dfa5ba6"/>
              </a:rPr>
              <a:t>amount of heat absorbed by the planet</a:t>
            </a:r>
            <a:r>
              <a:rPr lang="en-IN" dirty="0">
                <a:latin typeface="AdvOT4dfa5ba6"/>
              </a:rPr>
              <a:t> </a:t>
            </a:r>
            <a:r>
              <a:rPr lang="en-US" sz="1800" b="0" i="0" u="none" strike="noStrike" baseline="0" dirty="0">
                <a:latin typeface="AdvOT4dfa5ba6"/>
              </a:rPr>
              <a:t>after emission of one bottle of</a:t>
            </a:r>
          </a:p>
          <a:p>
            <a:pPr marL="0" indent="0" algn="l">
              <a:buNone/>
            </a:pPr>
            <a:r>
              <a:rPr lang="en-US" dirty="0">
                <a:latin typeface="AdvOT4dfa5ba6"/>
              </a:rPr>
              <a:t>                                                                        </a:t>
            </a:r>
            <a:r>
              <a:rPr lang="en-IN" dirty="0">
                <a:solidFill>
                  <a:srgbClr val="00B0F0"/>
                </a:solidFill>
                <a:latin typeface="AdvOT4dfa5ba6"/>
              </a:rPr>
              <a:t> </a:t>
            </a:r>
            <a:r>
              <a:rPr lang="en-IN" b="1" dirty="0">
                <a:solidFill>
                  <a:srgbClr val="00B0F0"/>
                </a:solidFill>
                <a:latin typeface="AdvOT4dfa5ba6"/>
              </a:rPr>
              <a:t>Desflurane </a:t>
            </a:r>
            <a:r>
              <a:rPr lang="en-IN" dirty="0">
                <a:solidFill>
                  <a:srgbClr val="00B0F0"/>
                </a:solidFill>
                <a:latin typeface="AdvOT4dfa5ba6"/>
              </a:rPr>
              <a:t>                                             </a:t>
            </a:r>
            <a:r>
              <a:rPr lang="en-IN" b="1" dirty="0">
                <a:solidFill>
                  <a:srgbClr val="FFFF00"/>
                </a:solidFill>
                <a:latin typeface="AdvOT4dfa5ba6"/>
              </a:rPr>
              <a:t>Sevoflurane</a:t>
            </a:r>
          </a:p>
          <a:p>
            <a:pPr marL="0" indent="0" algn="l">
              <a:buNone/>
            </a:pPr>
            <a:r>
              <a:rPr lang="en-IN" dirty="0">
                <a:latin typeface="AdvOT4dfa5ba6"/>
              </a:rPr>
              <a:t>                      in first 20 years       998 gigajoules         </a:t>
            </a:r>
            <a:r>
              <a:rPr lang="en-IN" dirty="0">
                <a:solidFill>
                  <a:srgbClr val="00B0F0"/>
                </a:solidFill>
                <a:latin typeface="AdvOT4dfa5ba6"/>
              </a:rPr>
              <a:t>1790kg of CO</a:t>
            </a:r>
            <a:r>
              <a:rPr lang="en-IN" dirty="0">
                <a:solidFill>
                  <a:srgbClr val="00B0F0"/>
                </a:solidFill>
                <a:latin typeface="Constantia" panose="02030602050306030303" pitchFamily="18" charset="0"/>
              </a:rPr>
              <a:t>₂     </a:t>
            </a:r>
            <a:r>
              <a:rPr lang="en-IN" dirty="0">
                <a:latin typeface="Constantia" panose="02030602050306030303" pitchFamily="18" charset="0"/>
              </a:rPr>
              <a:t>vs               579 </a:t>
            </a:r>
            <a:r>
              <a:rPr lang="en-IN" dirty="0">
                <a:latin typeface="AdvOT4dfa5ba6"/>
              </a:rPr>
              <a:t>kg of CO</a:t>
            </a:r>
            <a:r>
              <a:rPr lang="en-IN" dirty="0">
                <a:latin typeface="Constantia" panose="02030602050306030303" pitchFamily="18" charset="0"/>
              </a:rPr>
              <a:t>₂ </a:t>
            </a:r>
          </a:p>
          <a:p>
            <a:pPr marL="0" indent="0" algn="l">
              <a:buNone/>
            </a:pPr>
            <a:r>
              <a:rPr lang="en-IN" dirty="0">
                <a:latin typeface="Constantia" panose="02030602050306030303" pitchFamily="18" charset="0"/>
              </a:rPr>
              <a:t>                             100 years       1315 gigajoules         </a:t>
            </a:r>
            <a:r>
              <a:rPr lang="en-IN" dirty="0">
                <a:solidFill>
                  <a:srgbClr val="00B0F0"/>
                </a:solidFill>
                <a:latin typeface="Constantia" panose="02030602050306030303" pitchFamily="18" charset="0"/>
              </a:rPr>
              <a:t>510kg of CO</a:t>
            </a:r>
            <a:r>
              <a:rPr lang="en-IN" dirty="0">
                <a:latin typeface="Constantia" panose="02030602050306030303" pitchFamily="18" charset="0"/>
              </a:rPr>
              <a:t>₂                       161 </a:t>
            </a:r>
            <a:r>
              <a:rPr lang="en-IN" dirty="0">
                <a:latin typeface="AdvOT4dfa5ba6"/>
              </a:rPr>
              <a:t>kg of CO</a:t>
            </a:r>
            <a:r>
              <a:rPr lang="en-IN" dirty="0">
                <a:latin typeface="Constantia" panose="02030602050306030303" pitchFamily="18" charset="0"/>
              </a:rPr>
              <a:t>₂ </a:t>
            </a:r>
          </a:p>
          <a:p>
            <a:pPr algn="l"/>
            <a:endParaRPr lang="en-IN" dirty="0">
              <a:latin typeface="Constantia" panose="02030602050306030303" pitchFamily="18" charset="0"/>
            </a:endParaRPr>
          </a:p>
          <a:p>
            <a:pPr algn="l"/>
            <a:r>
              <a:rPr lang="en-US" sz="1800" b="0" i="0" u="none" strike="noStrike" baseline="0" dirty="0" err="1">
                <a:latin typeface="AdvOT4dfa5ba6"/>
              </a:rPr>
              <a:t>Utilising</a:t>
            </a:r>
            <a:r>
              <a:rPr lang="en-US" sz="1800" b="0" i="0" u="none" strike="noStrike" baseline="0" dirty="0">
                <a:latin typeface="AdvOT4dfa5ba6"/>
              </a:rPr>
              <a:t> des</a:t>
            </a:r>
            <a:r>
              <a:rPr lang="en-US" sz="1800" b="0" i="0" u="none" strike="noStrike" baseline="0" dirty="0">
                <a:latin typeface="AdvOT4dfa5ba6+fb"/>
              </a:rPr>
              <a:t>fl</a:t>
            </a:r>
            <a:r>
              <a:rPr lang="en-US" sz="1800" b="0" i="0" u="none" strike="noStrike" baseline="0" dirty="0">
                <a:latin typeface="AdvOT4dfa5ba6"/>
              </a:rPr>
              <a:t>urane in minimal </a:t>
            </a:r>
            <a:r>
              <a:rPr lang="en-US" sz="1800" b="0" i="0" u="none" strike="noStrike" baseline="0" dirty="0">
                <a:latin typeface="AdvOT4dfa5ba6+fb"/>
              </a:rPr>
              <a:t>fl</a:t>
            </a:r>
            <a:r>
              <a:rPr lang="en-US" sz="1800" b="0" i="0" u="none" strike="noStrike" baseline="0" dirty="0">
                <a:latin typeface="AdvOT4dfa5ba6"/>
              </a:rPr>
              <a:t>ow for 2000 hours annually, consuming 175 bottles, results in </a:t>
            </a:r>
            <a:r>
              <a:rPr lang="en-IN" sz="1800" b="0" i="0" u="none" strike="noStrike" baseline="0" dirty="0">
                <a:latin typeface="AdvOT4dfa5ba6"/>
              </a:rPr>
              <a:t>313,000 kg of </a:t>
            </a:r>
            <a:r>
              <a:rPr lang="en-IN" sz="1800" b="0" i="0" u="none" strike="noStrike" baseline="0" dirty="0" err="1">
                <a:latin typeface="AdvOT4dfa5ba6"/>
              </a:rPr>
              <a:t>CO</a:t>
            </a:r>
            <a:r>
              <a:rPr lang="en-IN" sz="1800" b="0" i="0" u="none" strike="noStrike" baseline="0" dirty="0" err="1">
                <a:latin typeface="Constantia" panose="02030602050306030303" pitchFamily="18" charset="0"/>
              </a:rPr>
              <a:t>₂</a:t>
            </a:r>
            <a:r>
              <a:rPr lang="en-IN" sz="1800" b="0" i="0" u="none" strike="noStrike" baseline="0" dirty="0" err="1">
                <a:latin typeface="AdvOT4dfa5ba6"/>
              </a:rPr>
              <a:t>e</a:t>
            </a:r>
            <a:r>
              <a:rPr lang="en-IN" sz="1800" b="0" i="0" u="none" strike="noStrike" baseline="0" dirty="0">
                <a:latin typeface="AdvOT4dfa5ba6"/>
              </a:rPr>
              <a:t> emissions</a:t>
            </a:r>
            <a:endParaRPr lang="en-IN" dirty="0"/>
          </a:p>
        </p:txBody>
      </p:sp>
    </p:spTree>
    <p:extLst>
      <p:ext uri="{BB962C8B-B14F-4D97-AF65-F5344CB8AC3E}">
        <p14:creationId xmlns:p14="http://schemas.microsoft.com/office/powerpoint/2010/main" val="3072353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75EDD-1D49-8516-54C9-F3D9643BEB11}"/>
              </a:ext>
            </a:extLst>
          </p:cNvPr>
          <p:cNvSpPr>
            <a:spLocks noGrp="1"/>
          </p:cNvSpPr>
          <p:nvPr>
            <p:ph type="ctrTitle"/>
          </p:nvPr>
        </p:nvSpPr>
        <p:spPr>
          <a:xfrm>
            <a:off x="980789" y="540774"/>
            <a:ext cx="10149840" cy="1238865"/>
          </a:xfrm>
        </p:spPr>
        <p:txBody>
          <a:bodyPr/>
          <a:lstStyle/>
          <a:p>
            <a:r>
              <a:rPr lang="en-US" sz="1800" b="0" i="0" u="none" strike="noStrike" baseline="0" dirty="0">
                <a:solidFill>
                  <a:srgbClr val="2197D2"/>
                </a:solidFill>
                <a:latin typeface="AdvCaeciliaRm"/>
              </a:rPr>
              <a:t>MacNeill AJ, Lillywhite R, Brown CJ. The impact of surgery</a:t>
            </a:r>
            <a:br>
              <a:rPr lang="en-US" sz="1800" b="0" i="0" u="none" strike="noStrike" baseline="0" dirty="0">
                <a:solidFill>
                  <a:srgbClr val="2197D2"/>
                </a:solidFill>
                <a:latin typeface="AdvCaeciliaRm"/>
              </a:rPr>
            </a:br>
            <a:r>
              <a:rPr lang="en-US" sz="1800" b="0" i="0" u="none" strike="noStrike" baseline="0" dirty="0">
                <a:solidFill>
                  <a:srgbClr val="2197D2"/>
                </a:solidFill>
                <a:latin typeface="AdvCaeciliaRm"/>
              </a:rPr>
              <a:t>on global climate: a carbon </a:t>
            </a:r>
            <a:r>
              <a:rPr lang="en-US" sz="1800" b="0" i="0" u="none" strike="noStrike" baseline="0" dirty="0" err="1">
                <a:solidFill>
                  <a:srgbClr val="2197D2"/>
                </a:solidFill>
                <a:latin typeface="AdvCaeciliaRm"/>
              </a:rPr>
              <a:t>footprinting</a:t>
            </a:r>
            <a:r>
              <a:rPr lang="en-US" sz="1800" b="0" i="0" u="none" strike="noStrike" baseline="0" dirty="0">
                <a:solidFill>
                  <a:srgbClr val="2197D2"/>
                </a:solidFill>
                <a:latin typeface="AdvCaeciliaRm"/>
              </a:rPr>
              <a:t> study of</a:t>
            </a:r>
            <a:br>
              <a:rPr lang="en-US" sz="1800" b="0" i="0" u="none" strike="noStrike" baseline="0" dirty="0">
                <a:solidFill>
                  <a:srgbClr val="2197D2"/>
                </a:solidFill>
                <a:latin typeface="AdvCaeciliaRm"/>
              </a:rPr>
            </a:br>
            <a:r>
              <a:rPr lang="en-US" sz="1800" b="0" i="0" u="none" strike="noStrike" baseline="0" dirty="0">
                <a:solidFill>
                  <a:srgbClr val="2197D2"/>
                </a:solidFill>
                <a:latin typeface="AdvCaeciliaRm"/>
              </a:rPr>
              <a:t>operating theatres in three health systems. </a:t>
            </a:r>
            <a:r>
              <a:rPr lang="en-US" sz="1800" b="0" i="0" u="none" strike="noStrike" baseline="0" dirty="0">
                <a:solidFill>
                  <a:srgbClr val="2197D2"/>
                </a:solidFill>
                <a:latin typeface="AdvCaeciliaIt"/>
              </a:rPr>
              <a:t>Lancet Planet</a:t>
            </a:r>
            <a:br>
              <a:rPr lang="en-US" sz="1800" b="0" i="0" u="none" strike="noStrike" baseline="0" dirty="0">
                <a:solidFill>
                  <a:srgbClr val="2197D2"/>
                </a:solidFill>
                <a:latin typeface="AdvCaeciliaIt"/>
              </a:rPr>
            </a:br>
            <a:r>
              <a:rPr lang="en-IN" sz="1800" b="0" i="0" u="none" strike="noStrike" baseline="0" dirty="0">
                <a:solidFill>
                  <a:srgbClr val="2197D2"/>
                </a:solidFill>
                <a:latin typeface="AdvCaeciliaIt"/>
              </a:rPr>
              <a:t>Health </a:t>
            </a:r>
            <a:r>
              <a:rPr lang="en-IN" sz="1800" b="0" i="0" u="none" strike="noStrike" baseline="0" dirty="0">
                <a:solidFill>
                  <a:srgbClr val="2197D2"/>
                </a:solidFill>
                <a:latin typeface="AdvCaeciliaRm"/>
              </a:rPr>
              <a:t>2017</a:t>
            </a:r>
            <a:endParaRPr lang="en-IN" dirty="0"/>
          </a:p>
        </p:txBody>
      </p:sp>
      <p:sp>
        <p:nvSpPr>
          <p:cNvPr id="4" name="Content Placeholder 3">
            <a:extLst>
              <a:ext uri="{FF2B5EF4-FFF2-40B4-BE49-F238E27FC236}">
                <a16:creationId xmlns:a16="http://schemas.microsoft.com/office/drawing/2014/main" id="{CF8749D4-9B00-687D-F92D-2F515FD72BE2}"/>
              </a:ext>
            </a:extLst>
          </p:cNvPr>
          <p:cNvSpPr>
            <a:spLocks noGrp="1"/>
          </p:cNvSpPr>
          <p:nvPr>
            <p:ph sz="quarter" idx="16"/>
          </p:nvPr>
        </p:nvSpPr>
        <p:spPr>
          <a:xfrm>
            <a:off x="786582" y="2301068"/>
            <a:ext cx="10343382" cy="4556932"/>
          </a:xfrm>
        </p:spPr>
        <p:txBody>
          <a:bodyPr/>
          <a:lstStyle/>
          <a:p>
            <a:pPr algn="l"/>
            <a:r>
              <a:rPr lang="en-US" sz="1800" b="0" i="0" u="none" strike="noStrike" baseline="0" dirty="0">
                <a:solidFill>
                  <a:srgbClr val="000000"/>
                </a:solidFill>
                <a:latin typeface="AdvCaeciliaRm"/>
              </a:rPr>
              <a:t>study comparing the ORs of one hospital each in Canada, USA, and UK </a:t>
            </a:r>
            <a:endParaRPr lang="en-US" dirty="0">
              <a:solidFill>
                <a:srgbClr val="000000"/>
              </a:solidFill>
              <a:latin typeface="AdvCaeciliaRm"/>
            </a:endParaRPr>
          </a:p>
          <a:p>
            <a:pPr algn="l"/>
            <a:r>
              <a:rPr lang="en-US" sz="1800" b="0" i="0" u="none" strike="noStrike" baseline="0" dirty="0" err="1">
                <a:solidFill>
                  <a:srgbClr val="000000"/>
                </a:solidFill>
                <a:latin typeface="AdvCaeciliaRm"/>
              </a:rPr>
              <a:t>anaesthesia</a:t>
            </a:r>
            <a:r>
              <a:rPr lang="en-US" sz="1800" b="0" i="0" u="none" strike="noStrike" baseline="0" dirty="0">
                <a:solidFill>
                  <a:srgbClr val="000000"/>
                </a:solidFill>
                <a:latin typeface="AdvCaeciliaRm"/>
              </a:rPr>
              <a:t> could have greater CO2e emissions than all surgical equipment and OR-associated energy</a:t>
            </a:r>
          </a:p>
          <a:p>
            <a:pPr marL="0" indent="0" algn="l">
              <a:buNone/>
            </a:pPr>
            <a:r>
              <a:rPr lang="en-US" sz="1800" b="0" i="0" u="none" strike="noStrike" baseline="0" dirty="0">
                <a:solidFill>
                  <a:srgbClr val="000000"/>
                </a:solidFill>
                <a:latin typeface="AdvCaeciliaRm"/>
              </a:rPr>
              <a:t>including from heating, ventilation, and air conditioning                       if </a:t>
            </a:r>
            <a:r>
              <a:rPr lang="en-US" sz="1800" b="0" i="0" u="none" strike="noStrike" baseline="0" dirty="0">
                <a:solidFill>
                  <a:srgbClr val="0070C0"/>
                </a:solidFill>
                <a:latin typeface="AdvCaeciliaRm"/>
              </a:rPr>
              <a:t>desflurane</a:t>
            </a:r>
            <a:r>
              <a:rPr lang="en-US" sz="1800" b="0" i="0" u="none" strike="noStrike" baseline="0" dirty="0">
                <a:solidFill>
                  <a:srgbClr val="000000"/>
                </a:solidFill>
                <a:latin typeface="AdvCaeciliaRm"/>
              </a:rPr>
              <a:t> </a:t>
            </a:r>
            <a:r>
              <a:rPr lang="en-US" sz="1800" b="0" i="0" u="none" strike="noStrike" baseline="0" dirty="0">
                <a:solidFill>
                  <a:srgbClr val="0070C0"/>
                </a:solidFill>
                <a:latin typeface="AdvCaeciliaRm"/>
              </a:rPr>
              <a:t>is used</a:t>
            </a:r>
            <a:r>
              <a:rPr lang="en-US" sz="1800" b="0" i="0" u="none" strike="noStrike" baseline="0" dirty="0">
                <a:solidFill>
                  <a:srgbClr val="000000"/>
                </a:solidFill>
                <a:latin typeface="AdvCaeciliaRm"/>
              </a:rPr>
              <a:t>; </a:t>
            </a:r>
          </a:p>
          <a:p>
            <a:pPr marL="0" indent="0" algn="l">
              <a:buNone/>
            </a:pPr>
            <a:endParaRPr lang="en-US" sz="1800" b="0" i="0" u="none" strike="noStrike" baseline="0" dirty="0">
              <a:solidFill>
                <a:srgbClr val="000000"/>
              </a:solidFill>
              <a:latin typeface="AdvCaeciliaRm"/>
            </a:endParaRPr>
          </a:p>
          <a:p>
            <a:r>
              <a:rPr lang="en-US" sz="1800" b="0" i="0" u="none" strike="noStrike" baseline="0" dirty="0">
                <a:solidFill>
                  <a:srgbClr val="000000"/>
                </a:solidFill>
                <a:latin typeface="AdvCaeciliaRm"/>
              </a:rPr>
              <a:t>if desflurane is not used (UK hospital), then 84% CO2e emissions arose from HVAC, 12% surgical equipment, and </a:t>
            </a:r>
          </a:p>
          <a:p>
            <a:pPr marL="0" indent="0" algn="ctr">
              <a:buNone/>
            </a:pPr>
            <a:r>
              <a:rPr lang="en-US" sz="1800" b="0" i="0" u="none" strike="noStrike" baseline="0" dirty="0">
                <a:solidFill>
                  <a:srgbClr val="000000"/>
                </a:solidFill>
                <a:latin typeface="AdvCaeciliaRm"/>
              </a:rPr>
              <a:t>only 4% from </a:t>
            </a:r>
            <a:r>
              <a:rPr lang="en-US" sz="1800" b="0" i="0" u="none" strike="noStrike" baseline="0" dirty="0" err="1">
                <a:solidFill>
                  <a:srgbClr val="000000"/>
                </a:solidFill>
                <a:latin typeface="AdvCaeciliaRm"/>
              </a:rPr>
              <a:t>anaesthetic</a:t>
            </a:r>
            <a:r>
              <a:rPr lang="en-US" sz="1800" b="0" i="0" u="none" strike="noStrike" baseline="0" dirty="0">
                <a:solidFill>
                  <a:srgbClr val="000000"/>
                </a:solidFill>
                <a:latin typeface="AdvCaeciliaRm"/>
              </a:rPr>
              <a:t> gases</a:t>
            </a:r>
          </a:p>
          <a:p>
            <a:pPr marL="0" indent="0" algn="ctr">
              <a:buNone/>
            </a:pPr>
            <a:endParaRPr lang="en-US" sz="1800" b="0" i="0" u="none" strike="noStrike" baseline="0" dirty="0">
              <a:solidFill>
                <a:srgbClr val="000000"/>
              </a:solidFill>
              <a:latin typeface="AdvCaeciliaRm"/>
            </a:endParaRPr>
          </a:p>
          <a:p>
            <a:pPr algn="l"/>
            <a:r>
              <a:rPr lang="en-US" dirty="0">
                <a:solidFill>
                  <a:srgbClr val="000000"/>
                </a:solidFill>
                <a:latin typeface="AdvCaeciliaRm"/>
              </a:rPr>
              <a:t>VAs can make up </a:t>
            </a:r>
            <a:r>
              <a:rPr lang="en-IN" sz="1800" b="0" i="0" u="none" strike="noStrike" baseline="0" dirty="0">
                <a:latin typeface="AdvCaeciliaRm"/>
              </a:rPr>
              <a:t>50% of perioperative services carbon emissions</a:t>
            </a:r>
            <a:endParaRPr lang="en-US" sz="1800" b="0" i="0" u="none" strike="noStrike" baseline="0" dirty="0">
              <a:solidFill>
                <a:srgbClr val="000000"/>
              </a:solidFill>
              <a:latin typeface="AdvCaeciliaRm"/>
            </a:endParaRPr>
          </a:p>
          <a:p>
            <a:endParaRPr lang="en-IN" dirty="0"/>
          </a:p>
        </p:txBody>
      </p:sp>
      <p:sp>
        <p:nvSpPr>
          <p:cNvPr id="5" name="Arrow: Right 4">
            <a:extLst>
              <a:ext uri="{FF2B5EF4-FFF2-40B4-BE49-F238E27FC236}">
                <a16:creationId xmlns:a16="http://schemas.microsoft.com/office/drawing/2014/main" id="{CE0E9D23-A6E3-5A4B-D80E-265D142509DB}"/>
              </a:ext>
            </a:extLst>
          </p:cNvPr>
          <p:cNvSpPr/>
          <p:nvPr/>
        </p:nvSpPr>
        <p:spPr>
          <a:xfrm>
            <a:off x="6243484" y="3195483"/>
            <a:ext cx="752266" cy="233517"/>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9542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gradFill>
          <a:gsLst>
            <a:gs pos="35000">
              <a:srgbClr val="F9D8D6"/>
            </a:gs>
            <a:gs pos="0">
              <a:schemeClr val="accent1">
                <a:lumMod val="5000"/>
                <a:lumOff val="95000"/>
              </a:schemeClr>
            </a:gs>
            <a:gs pos="9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816A0-AD9B-656B-3269-69FCDAEE8FE6}"/>
              </a:ext>
            </a:extLst>
          </p:cNvPr>
          <p:cNvSpPr>
            <a:spLocks noGrp="1"/>
          </p:cNvSpPr>
          <p:nvPr>
            <p:ph type="title"/>
          </p:nvPr>
        </p:nvSpPr>
        <p:spPr>
          <a:xfrm>
            <a:off x="1649691" y="0"/>
            <a:ext cx="9854921" cy="1131216"/>
          </a:xfrm>
        </p:spPr>
        <p:txBody>
          <a:bodyPr>
            <a:normAutofit/>
          </a:bodyPr>
          <a:lstStyle/>
          <a:p>
            <a:r>
              <a:rPr lang="en-US" sz="1600" b="1" i="0" dirty="0">
                <a:solidFill>
                  <a:srgbClr val="000000"/>
                </a:solidFill>
                <a:effectLst/>
                <a:highlight>
                  <a:srgbClr val="FFFFFF"/>
                </a:highlight>
                <a:latin typeface="Roboto" panose="02000000000000000000" pitchFamily="2" charset="0"/>
              </a:rPr>
              <a:t>Environmental Impacts of Surgical Procedures: Life Cycle Assessment of Hysterectomy in the United States                                                    </a:t>
            </a:r>
            <a:r>
              <a:rPr lang="en-US" sz="1000" b="1" i="0" dirty="0">
                <a:solidFill>
                  <a:srgbClr val="000000"/>
                </a:solidFill>
                <a:effectLst/>
                <a:highlight>
                  <a:srgbClr val="FFFFFF"/>
                </a:highlight>
                <a:latin typeface="Roboto" panose="02000000000000000000" pitchFamily="2" charset="0"/>
              </a:rPr>
              <a:t>link and statement below</a:t>
            </a:r>
            <a:br>
              <a:rPr lang="en-US" sz="1600" b="1" i="0" dirty="0">
                <a:solidFill>
                  <a:srgbClr val="000000"/>
                </a:solidFill>
                <a:effectLst/>
                <a:highlight>
                  <a:srgbClr val="FFFFFF"/>
                </a:highlight>
                <a:latin typeface="Roboto" panose="02000000000000000000" pitchFamily="2" charset="0"/>
              </a:rPr>
            </a:br>
            <a:br>
              <a:rPr lang="fr-FR" sz="1600" b="0" i="1" dirty="0">
                <a:solidFill>
                  <a:srgbClr val="000000"/>
                </a:solidFill>
                <a:effectLst/>
                <a:highlight>
                  <a:srgbClr val="FFFFFF"/>
                </a:highlight>
                <a:latin typeface="Roboto" panose="02000000000000000000" pitchFamily="2" charset="0"/>
              </a:rPr>
            </a:br>
            <a:r>
              <a:rPr lang="fr-FR" sz="1600" b="0" i="1" dirty="0" err="1">
                <a:solidFill>
                  <a:srgbClr val="000000"/>
                </a:solidFill>
                <a:effectLst/>
                <a:highlight>
                  <a:srgbClr val="FFFFFF"/>
                </a:highlight>
                <a:latin typeface="Roboto" panose="02000000000000000000" pitchFamily="2" charset="0"/>
              </a:rPr>
              <a:t>Environmental</a:t>
            </a:r>
            <a:r>
              <a:rPr lang="fr-FR" sz="1600" b="0" i="1" dirty="0">
                <a:solidFill>
                  <a:srgbClr val="000000"/>
                </a:solidFill>
                <a:effectLst/>
                <a:highlight>
                  <a:srgbClr val="FFFFFF"/>
                </a:highlight>
                <a:latin typeface="Roboto" panose="02000000000000000000" pitchFamily="2" charset="0"/>
              </a:rPr>
              <a:t> Science &amp; </a:t>
            </a:r>
            <a:r>
              <a:rPr lang="fr-FR" sz="1600" b="0" i="1" dirty="0" err="1">
                <a:solidFill>
                  <a:srgbClr val="000000"/>
                </a:solidFill>
                <a:effectLst/>
                <a:highlight>
                  <a:srgbClr val="FFFFFF"/>
                </a:highlight>
                <a:latin typeface="Roboto" panose="02000000000000000000" pitchFamily="2" charset="0"/>
              </a:rPr>
              <a:t>Technology</a:t>
            </a:r>
            <a:r>
              <a:rPr lang="fr-FR" sz="1600" b="0" i="0" dirty="0">
                <a:solidFill>
                  <a:srgbClr val="000000"/>
                </a:solidFill>
                <a:effectLst/>
                <a:highlight>
                  <a:srgbClr val="FFFFFF"/>
                </a:highlight>
                <a:latin typeface="Roboto" panose="02000000000000000000" pitchFamily="2" charset="0"/>
              </a:rPr>
              <a:t> </a:t>
            </a:r>
            <a:r>
              <a:rPr lang="fr-FR" sz="1600" b="1" i="0" dirty="0">
                <a:solidFill>
                  <a:srgbClr val="000000"/>
                </a:solidFill>
                <a:effectLst/>
                <a:highlight>
                  <a:srgbClr val="FFFFFF"/>
                </a:highlight>
                <a:latin typeface="Roboto" panose="02000000000000000000" pitchFamily="2" charset="0"/>
              </a:rPr>
              <a:t>2015</a:t>
            </a:r>
            <a:r>
              <a:rPr lang="fr-FR" sz="1600" b="0" i="0" dirty="0">
                <a:solidFill>
                  <a:srgbClr val="000000"/>
                </a:solidFill>
                <a:effectLst/>
                <a:highlight>
                  <a:srgbClr val="FFFFFF"/>
                </a:highlight>
                <a:latin typeface="Roboto" panose="02000000000000000000" pitchFamily="2" charset="0"/>
              </a:rPr>
              <a:t> </a:t>
            </a:r>
            <a:r>
              <a:rPr lang="fr-FR" sz="1600" b="0" i="1" dirty="0">
                <a:solidFill>
                  <a:srgbClr val="000000"/>
                </a:solidFill>
                <a:effectLst/>
                <a:highlight>
                  <a:srgbClr val="FFFFFF"/>
                </a:highlight>
                <a:latin typeface="Roboto" panose="02000000000000000000" pitchFamily="2" charset="0"/>
              </a:rPr>
              <a:t>49</a:t>
            </a:r>
            <a:r>
              <a:rPr lang="fr-FR" sz="1600" b="0" i="0" dirty="0">
                <a:solidFill>
                  <a:srgbClr val="000000"/>
                </a:solidFill>
                <a:effectLst/>
                <a:highlight>
                  <a:srgbClr val="FFFFFF"/>
                </a:highlight>
                <a:latin typeface="Roboto" panose="02000000000000000000" pitchFamily="2" charset="0"/>
              </a:rPr>
              <a:t> (3), 1779-1786</a:t>
            </a:r>
            <a:endParaRPr lang="en-IN" sz="1600" dirty="0"/>
          </a:p>
        </p:txBody>
      </p:sp>
      <p:pic>
        <p:nvPicPr>
          <p:cNvPr id="5" name="Content Placeholder 4">
            <a:extLst>
              <a:ext uri="{FF2B5EF4-FFF2-40B4-BE49-F238E27FC236}">
                <a16:creationId xmlns:a16="http://schemas.microsoft.com/office/drawing/2014/main" id="{84B0BF92-AB47-5CF4-6A5B-94D20F2E7219}"/>
              </a:ext>
            </a:extLst>
          </p:cNvPr>
          <p:cNvPicPr>
            <a:picLocks noGrp="1" noChangeAspect="1"/>
          </p:cNvPicPr>
          <p:nvPr>
            <p:ph idx="1"/>
          </p:nvPr>
        </p:nvPicPr>
        <p:blipFill>
          <a:blip r:embed="rId3"/>
          <a:stretch>
            <a:fillRect/>
          </a:stretch>
        </p:blipFill>
        <p:spPr>
          <a:xfrm>
            <a:off x="1272619" y="1338605"/>
            <a:ext cx="8946037" cy="5260157"/>
          </a:xfrm>
        </p:spPr>
      </p:pic>
    </p:spTree>
    <p:extLst>
      <p:ext uri="{BB962C8B-B14F-4D97-AF65-F5344CB8AC3E}">
        <p14:creationId xmlns:p14="http://schemas.microsoft.com/office/powerpoint/2010/main" val="96000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7A9B-2259-F9DA-9EB0-4AAF544EDF7F}"/>
              </a:ext>
            </a:extLst>
          </p:cNvPr>
          <p:cNvSpPr>
            <a:spLocks noGrp="1"/>
          </p:cNvSpPr>
          <p:nvPr>
            <p:ph type="ctrTitle"/>
          </p:nvPr>
        </p:nvSpPr>
        <p:spPr>
          <a:xfrm>
            <a:off x="3181516" y="639098"/>
            <a:ext cx="7964903" cy="462116"/>
          </a:xfrm>
        </p:spPr>
        <p:txBody>
          <a:bodyPr/>
          <a:lstStyle/>
          <a:p>
            <a:pPr algn="l"/>
            <a:r>
              <a:rPr lang="en-IN" dirty="0"/>
              <a:t>In reference to previous graph</a:t>
            </a:r>
          </a:p>
        </p:txBody>
      </p:sp>
      <p:sp>
        <p:nvSpPr>
          <p:cNvPr id="3" name="Content Placeholder 2">
            <a:extLst>
              <a:ext uri="{FF2B5EF4-FFF2-40B4-BE49-F238E27FC236}">
                <a16:creationId xmlns:a16="http://schemas.microsoft.com/office/drawing/2014/main" id="{4F1AEAB9-41AE-507A-AC4A-56C4E1C69D1E}"/>
              </a:ext>
            </a:extLst>
          </p:cNvPr>
          <p:cNvSpPr>
            <a:spLocks noGrp="1"/>
          </p:cNvSpPr>
          <p:nvPr>
            <p:ph sz="quarter" idx="15"/>
          </p:nvPr>
        </p:nvSpPr>
        <p:spPr>
          <a:xfrm>
            <a:off x="3165475" y="1799303"/>
            <a:ext cx="8237726" cy="4271297"/>
          </a:xfrm>
        </p:spPr>
        <p:txBody>
          <a:bodyPr/>
          <a:lstStyle/>
          <a:p>
            <a:r>
              <a:rPr lang="en-IN" dirty="0"/>
              <a:t>Previous graph shows, irrespective of modality of surgery (laparoscopic/ robotic)</a:t>
            </a:r>
          </a:p>
          <a:p>
            <a:pPr marL="342900" indent="-342900">
              <a:buAutoNum type="arabicPeriod"/>
            </a:pPr>
            <a:r>
              <a:rPr lang="en-IN" dirty="0"/>
              <a:t>Desflurane (with or without N</a:t>
            </a:r>
            <a:r>
              <a:rPr lang="en-IN" dirty="0">
                <a:latin typeface="Constantia" panose="02030602050306030303" pitchFamily="18" charset="0"/>
              </a:rPr>
              <a:t>₂</a:t>
            </a:r>
            <a:r>
              <a:rPr lang="en-IN" dirty="0"/>
              <a:t>O)has the highest impact in term of CDE</a:t>
            </a:r>
          </a:p>
          <a:p>
            <a:r>
              <a:rPr lang="en-IN" dirty="0"/>
              <a:t>(blue oval at top of graph)</a:t>
            </a:r>
          </a:p>
          <a:p>
            <a:pPr marL="342900" indent="-342900">
              <a:buAutoNum type="arabicPeriod" startAt="2"/>
            </a:pPr>
            <a:r>
              <a:rPr lang="en-IN" dirty="0"/>
              <a:t>Sevoflurane with N</a:t>
            </a:r>
            <a:r>
              <a:rPr lang="en-IN" dirty="0">
                <a:latin typeface="Constantia" panose="02030602050306030303" pitchFamily="18" charset="0"/>
              </a:rPr>
              <a:t>₂</a:t>
            </a:r>
            <a:r>
              <a:rPr lang="en-IN" dirty="0"/>
              <a:t>O has the 2</a:t>
            </a:r>
            <a:r>
              <a:rPr lang="en-IN" baseline="30000" dirty="0"/>
              <a:t>nd</a:t>
            </a:r>
            <a:r>
              <a:rPr lang="en-IN" dirty="0"/>
              <a:t> most CDE</a:t>
            </a:r>
          </a:p>
          <a:p>
            <a:pPr marL="342900" indent="-342900">
              <a:buAutoNum type="arabicPeriod" startAt="2"/>
            </a:pPr>
            <a:r>
              <a:rPr lang="en-IN" dirty="0"/>
              <a:t>Sevoflurane alone is below that</a:t>
            </a:r>
          </a:p>
          <a:p>
            <a:endParaRPr lang="en-IN" dirty="0"/>
          </a:p>
        </p:txBody>
      </p:sp>
    </p:spTree>
    <p:extLst>
      <p:ext uri="{BB962C8B-B14F-4D97-AF65-F5344CB8AC3E}">
        <p14:creationId xmlns:p14="http://schemas.microsoft.com/office/powerpoint/2010/main" val="3880764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0422-C901-5016-E23F-773280AA2A38}"/>
              </a:ext>
            </a:extLst>
          </p:cNvPr>
          <p:cNvSpPr>
            <a:spLocks noGrp="1"/>
          </p:cNvSpPr>
          <p:nvPr>
            <p:ph type="ctrTitle"/>
          </p:nvPr>
        </p:nvSpPr>
        <p:spPr>
          <a:xfrm>
            <a:off x="980789" y="511278"/>
            <a:ext cx="10149840" cy="835742"/>
          </a:xfrm>
        </p:spPr>
        <p:txBody>
          <a:bodyPr/>
          <a:lstStyle/>
          <a:p>
            <a:r>
              <a:rPr lang="en-IN" dirty="0"/>
              <a:t>Triple </a:t>
            </a:r>
            <a:r>
              <a:rPr lang="en-IN" dirty="0" err="1"/>
              <a:t>bottomline</a:t>
            </a:r>
            <a:r>
              <a:rPr lang="en-IN" dirty="0"/>
              <a:t> 3P—people planet profit</a:t>
            </a:r>
          </a:p>
        </p:txBody>
      </p:sp>
      <p:sp>
        <p:nvSpPr>
          <p:cNvPr id="3" name="Content Placeholder 2">
            <a:extLst>
              <a:ext uri="{FF2B5EF4-FFF2-40B4-BE49-F238E27FC236}">
                <a16:creationId xmlns:a16="http://schemas.microsoft.com/office/drawing/2014/main" id="{78C0C3BD-E4DD-6203-E044-A511759C28E1}"/>
              </a:ext>
            </a:extLst>
          </p:cNvPr>
          <p:cNvSpPr>
            <a:spLocks noGrp="1"/>
          </p:cNvSpPr>
          <p:nvPr>
            <p:ph sz="quarter" idx="17"/>
          </p:nvPr>
        </p:nvSpPr>
        <p:spPr>
          <a:xfrm>
            <a:off x="396897" y="1622323"/>
            <a:ext cx="6161219" cy="5235677"/>
          </a:xfrm>
        </p:spPr>
        <p:txBody>
          <a:bodyPr/>
          <a:lstStyle/>
          <a:p>
            <a:r>
              <a:rPr lang="en-IN" dirty="0"/>
              <a:t>Triple bottom line is a sustainability framework revolving around 3 Ps</a:t>
            </a:r>
          </a:p>
          <a:p>
            <a:pPr marL="0" indent="0">
              <a:buNone/>
            </a:pPr>
            <a:r>
              <a:rPr lang="en-IN" dirty="0"/>
              <a:t>         People</a:t>
            </a:r>
          </a:p>
          <a:p>
            <a:pPr marL="0" indent="0">
              <a:buNone/>
            </a:pPr>
            <a:r>
              <a:rPr lang="en-IN" dirty="0"/>
              <a:t>         Planet </a:t>
            </a:r>
          </a:p>
          <a:p>
            <a:pPr marL="0" indent="0">
              <a:buNone/>
            </a:pPr>
            <a:r>
              <a:rPr lang="en-IN" dirty="0"/>
              <a:t>         Profit</a:t>
            </a:r>
          </a:p>
          <a:p>
            <a:endParaRPr lang="en-IN" dirty="0"/>
          </a:p>
          <a:p>
            <a:r>
              <a:rPr lang="en-IN" dirty="0"/>
              <a:t>Without compromising level of care for our </a:t>
            </a:r>
          </a:p>
          <a:p>
            <a:pPr marL="0" indent="0">
              <a:buNone/>
            </a:pPr>
            <a:r>
              <a:rPr lang="en-IN" dirty="0"/>
              <a:t>       patients (“people”)</a:t>
            </a:r>
          </a:p>
          <a:p>
            <a:endParaRPr lang="en-IN" dirty="0"/>
          </a:p>
          <a:p>
            <a:pPr marL="0" indent="0">
              <a:buNone/>
            </a:pPr>
            <a:r>
              <a:rPr lang="en-IN" dirty="0"/>
              <a:t>          if we are able to contribute to a</a:t>
            </a:r>
          </a:p>
          <a:p>
            <a:pPr marL="0" indent="0">
              <a:buNone/>
            </a:pPr>
            <a:r>
              <a:rPr lang="en-IN" dirty="0"/>
              <a:t>       better planet and less global warming </a:t>
            </a:r>
          </a:p>
          <a:p>
            <a:endParaRPr lang="en-IN" dirty="0"/>
          </a:p>
          <a:p>
            <a:pPr marL="0" indent="0">
              <a:buNone/>
            </a:pPr>
            <a:r>
              <a:rPr lang="en-IN" dirty="0"/>
              <a:t>           WE should do it</a:t>
            </a:r>
          </a:p>
        </p:txBody>
      </p:sp>
      <p:pic>
        <p:nvPicPr>
          <p:cNvPr id="6" name="Content Placeholder 5">
            <a:extLst>
              <a:ext uri="{FF2B5EF4-FFF2-40B4-BE49-F238E27FC236}">
                <a16:creationId xmlns:a16="http://schemas.microsoft.com/office/drawing/2014/main" id="{679646DC-D6B4-79B8-73F7-DFB6DB9D8237}"/>
              </a:ext>
            </a:extLst>
          </p:cNvPr>
          <p:cNvPicPr>
            <a:picLocks noGrp="1" noChangeAspect="1"/>
          </p:cNvPicPr>
          <p:nvPr>
            <p:ph sz="quarter" idx="16"/>
          </p:nvPr>
        </p:nvPicPr>
        <p:blipFill>
          <a:blip r:embed="rId2"/>
          <a:stretch>
            <a:fillRect/>
          </a:stretch>
        </p:blipFill>
        <p:spPr>
          <a:xfrm>
            <a:off x="6715432" y="1622323"/>
            <a:ext cx="5476568" cy="4650657"/>
          </a:xfrm>
        </p:spPr>
      </p:pic>
      <p:sp>
        <p:nvSpPr>
          <p:cNvPr id="8" name="Arrow: Down 7">
            <a:extLst>
              <a:ext uri="{FF2B5EF4-FFF2-40B4-BE49-F238E27FC236}">
                <a16:creationId xmlns:a16="http://schemas.microsoft.com/office/drawing/2014/main" id="{A03DFEE5-B9B2-300C-AE87-C283FE8F6D9B}"/>
              </a:ext>
            </a:extLst>
          </p:cNvPr>
          <p:cNvSpPr/>
          <p:nvPr/>
        </p:nvSpPr>
        <p:spPr>
          <a:xfrm>
            <a:off x="1789470" y="4414685"/>
            <a:ext cx="196647" cy="393290"/>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Arrow: Down 8">
            <a:extLst>
              <a:ext uri="{FF2B5EF4-FFF2-40B4-BE49-F238E27FC236}">
                <a16:creationId xmlns:a16="http://schemas.microsoft.com/office/drawing/2014/main" id="{670CD6CA-48E9-F22A-A387-03D76E08E5BA}"/>
              </a:ext>
            </a:extLst>
          </p:cNvPr>
          <p:cNvSpPr/>
          <p:nvPr/>
        </p:nvSpPr>
        <p:spPr>
          <a:xfrm>
            <a:off x="1789469" y="5530646"/>
            <a:ext cx="196647" cy="393290"/>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89989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AD44-960B-8147-B6E8-CE3A885DE4CB}"/>
              </a:ext>
            </a:extLst>
          </p:cNvPr>
          <p:cNvSpPr>
            <a:spLocks noGrp="1"/>
          </p:cNvSpPr>
          <p:nvPr>
            <p:ph type="ctrTitle"/>
          </p:nvPr>
        </p:nvSpPr>
        <p:spPr>
          <a:xfrm>
            <a:off x="3220845" y="4267201"/>
            <a:ext cx="7964903" cy="2089354"/>
          </a:xfrm>
        </p:spPr>
        <p:txBody>
          <a:bodyPr/>
          <a:lstStyle/>
          <a:p>
            <a:r>
              <a:rPr lang="en-IN" sz="1600" dirty="0"/>
              <a:t>Clinically Desflurane &amp; sevoflurane provide same conditions to patients under general anaesthesia</a:t>
            </a:r>
            <a:r>
              <a:rPr lang="en-IN" sz="1600" dirty="0">
                <a:latin typeface="EB Garamond Medium" panose="00000600000000000000" pitchFamily="2" charset="0"/>
                <a:ea typeface="EB Garamond Medium" panose="00000600000000000000" pitchFamily="2" charset="0"/>
              </a:rPr>
              <a:t>→</a:t>
            </a:r>
            <a:br>
              <a:rPr lang="en-IN" sz="1600" dirty="0">
                <a:latin typeface="EB Garamond Medium" panose="00000600000000000000" pitchFamily="2" charset="0"/>
                <a:ea typeface="EB Garamond Medium" panose="00000600000000000000" pitchFamily="2" charset="0"/>
              </a:rPr>
            </a:br>
            <a:br>
              <a:rPr lang="en-IN" sz="1600" dirty="0">
                <a:latin typeface="EB Garamond Medium" panose="00000600000000000000" pitchFamily="2" charset="0"/>
                <a:ea typeface="EB Garamond Medium" panose="00000600000000000000" pitchFamily="2" charset="0"/>
              </a:rPr>
            </a:br>
            <a:r>
              <a:rPr lang="en-IN" sz="1600" dirty="0">
                <a:latin typeface="EB Garamond Medium" panose="00000600000000000000" pitchFamily="2" charset="0"/>
                <a:ea typeface="EB Garamond Medium" panose="00000600000000000000" pitchFamily="2" charset="0"/>
              </a:rPr>
              <a:t> Desflurane should be used for specific cases only</a:t>
            </a:r>
            <a:endParaRPr lang="en-IN" sz="1600" dirty="0"/>
          </a:p>
        </p:txBody>
      </p:sp>
      <p:sp>
        <p:nvSpPr>
          <p:cNvPr id="3" name="Content Placeholder 2">
            <a:extLst>
              <a:ext uri="{FF2B5EF4-FFF2-40B4-BE49-F238E27FC236}">
                <a16:creationId xmlns:a16="http://schemas.microsoft.com/office/drawing/2014/main" id="{2D39E295-8466-5C2E-C7FB-948F9395BFE9}"/>
              </a:ext>
            </a:extLst>
          </p:cNvPr>
          <p:cNvSpPr>
            <a:spLocks noGrp="1"/>
          </p:cNvSpPr>
          <p:nvPr>
            <p:ph sz="quarter" idx="15"/>
          </p:nvPr>
        </p:nvSpPr>
        <p:spPr>
          <a:xfrm>
            <a:off x="2684206" y="501445"/>
            <a:ext cx="8718995" cy="3765755"/>
          </a:xfrm>
        </p:spPr>
        <p:txBody>
          <a:bodyPr>
            <a:normAutofit lnSpcReduction="10000"/>
          </a:bodyPr>
          <a:lstStyle/>
          <a:p>
            <a:r>
              <a:rPr lang="en-IN" dirty="0"/>
              <a:t>In comparison to Sevoflurane, Desflurane is consistently associated with </a:t>
            </a:r>
          </a:p>
          <a:p>
            <a:pPr marL="285750" indent="-285750">
              <a:buFont typeface="Arial" panose="020B0604020202020204" pitchFamily="34" charset="0"/>
              <a:buChar char="•"/>
            </a:pPr>
            <a:r>
              <a:rPr lang="en-IN" dirty="0"/>
              <a:t>More rapid emergence from anaesthesia</a:t>
            </a:r>
          </a:p>
          <a:p>
            <a:pPr marL="285750" indent="-285750">
              <a:buFont typeface="Arial" panose="020B0604020202020204" pitchFamily="34" charset="0"/>
              <a:buChar char="•"/>
            </a:pPr>
            <a:r>
              <a:rPr lang="en-IN" dirty="0"/>
              <a:t>Earlier tracheal </a:t>
            </a:r>
            <a:r>
              <a:rPr lang="en-IN" dirty="0" err="1"/>
              <a:t>extubation</a:t>
            </a:r>
            <a:endParaRPr lang="en-IN" dirty="0"/>
          </a:p>
          <a:p>
            <a:pPr marL="285750" indent="-285750">
              <a:buFont typeface="Arial" panose="020B0604020202020204" pitchFamily="34" charset="0"/>
              <a:buChar char="•"/>
            </a:pPr>
            <a:r>
              <a:rPr lang="en-IN" dirty="0"/>
              <a:t>Earlier response to commands post </a:t>
            </a:r>
            <a:r>
              <a:rPr lang="en-IN" dirty="0" err="1"/>
              <a:t>extubation</a:t>
            </a:r>
            <a:endParaRPr lang="en-IN" dirty="0"/>
          </a:p>
          <a:p>
            <a:r>
              <a:rPr lang="en-IN" dirty="0"/>
              <a:t>However</a:t>
            </a:r>
          </a:p>
          <a:p>
            <a:pPr marL="285750" indent="-285750">
              <a:buFont typeface="Arial" panose="020B0604020202020204" pitchFamily="34" charset="0"/>
              <a:buChar char="•"/>
            </a:pPr>
            <a:r>
              <a:rPr lang="en-IN" dirty="0"/>
              <a:t> incidence of PONV is same</a:t>
            </a:r>
          </a:p>
          <a:p>
            <a:pPr marL="285750" indent="-285750">
              <a:buFont typeface="Arial" panose="020B0604020202020204" pitchFamily="34" charset="0"/>
              <a:buChar char="•"/>
            </a:pPr>
            <a:r>
              <a:rPr lang="en-IN" u="sng" dirty="0"/>
              <a:t>PACU discharge times are same</a:t>
            </a:r>
          </a:p>
          <a:p>
            <a:pPr marL="285750" indent="-285750">
              <a:buFont typeface="Arial" panose="020B0604020202020204" pitchFamily="34" charset="0"/>
              <a:buChar char="•"/>
            </a:pPr>
            <a:r>
              <a:rPr lang="en-IN" dirty="0"/>
              <a:t>Postoperative pain scores are the same</a:t>
            </a:r>
          </a:p>
          <a:p>
            <a:endParaRPr lang="en-IN" dirty="0"/>
          </a:p>
        </p:txBody>
      </p:sp>
    </p:spTree>
    <p:extLst>
      <p:ext uri="{BB962C8B-B14F-4D97-AF65-F5344CB8AC3E}">
        <p14:creationId xmlns:p14="http://schemas.microsoft.com/office/powerpoint/2010/main" val="2792860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EF93-822D-95B9-21AF-2CFE6CCCCAAA}"/>
              </a:ext>
            </a:extLst>
          </p:cNvPr>
          <p:cNvSpPr>
            <a:spLocks noGrp="1"/>
          </p:cNvSpPr>
          <p:nvPr>
            <p:ph type="ctrTitle"/>
          </p:nvPr>
        </p:nvSpPr>
        <p:spPr>
          <a:xfrm>
            <a:off x="980789" y="550606"/>
            <a:ext cx="10149840" cy="619433"/>
          </a:xfrm>
        </p:spPr>
        <p:txBody>
          <a:bodyPr/>
          <a:lstStyle/>
          <a:p>
            <a:pPr algn="l"/>
            <a:r>
              <a:rPr lang="en-IN" dirty="0"/>
              <a:t>references</a:t>
            </a:r>
          </a:p>
        </p:txBody>
      </p:sp>
      <p:sp>
        <p:nvSpPr>
          <p:cNvPr id="4" name="Content Placeholder 3">
            <a:extLst>
              <a:ext uri="{FF2B5EF4-FFF2-40B4-BE49-F238E27FC236}">
                <a16:creationId xmlns:a16="http://schemas.microsoft.com/office/drawing/2014/main" id="{882DE2BE-1CC7-1482-FB37-0C2D98722219}"/>
              </a:ext>
            </a:extLst>
          </p:cNvPr>
          <p:cNvSpPr>
            <a:spLocks noGrp="1"/>
          </p:cNvSpPr>
          <p:nvPr>
            <p:ph sz="quarter" idx="16"/>
          </p:nvPr>
        </p:nvSpPr>
        <p:spPr>
          <a:xfrm>
            <a:off x="1091382" y="1278194"/>
            <a:ext cx="10038582" cy="5171767"/>
          </a:xfrm>
        </p:spPr>
        <p:txBody>
          <a:bodyPr>
            <a:normAutofit/>
          </a:bodyPr>
          <a:lstStyle/>
          <a:p>
            <a:pPr algn="l"/>
            <a:r>
              <a:rPr lang="en-IN" sz="1800" b="0" i="0" u="none" strike="noStrike" baseline="0" dirty="0" err="1">
                <a:latin typeface="AdvCaeciliaRm"/>
              </a:rPr>
              <a:t>Zucco</a:t>
            </a:r>
            <a:r>
              <a:rPr lang="en-IN" sz="1800" b="0" i="0" u="none" strike="noStrike" baseline="0" dirty="0">
                <a:latin typeface="AdvCaeciliaRm"/>
              </a:rPr>
              <a:t> L, </a:t>
            </a:r>
            <a:r>
              <a:rPr lang="en-IN" sz="1800" b="0" i="0" u="none" strike="noStrike" baseline="0" dirty="0" err="1">
                <a:latin typeface="AdvCaeciliaRm"/>
              </a:rPr>
              <a:t>Santer</a:t>
            </a:r>
            <a:r>
              <a:rPr lang="en-IN" sz="1800" b="0" i="0" u="none" strike="noStrike" baseline="0" dirty="0">
                <a:latin typeface="AdvCaeciliaRm"/>
              </a:rPr>
              <a:t> P, Levy N, et al. A comparison of postoperative </a:t>
            </a:r>
            <a:r>
              <a:rPr lang="en-US" sz="1800" b="0" i="0" u="none" strike="noStrike" baseline="0" dirty="0">
                <a:latin typeface="AdvCaeciliaRm"/>
              </a:rPr>
              <a:t>respiratory complications associated with the use of desflurane and sevoflurane: a single-</a:t>
            </a:r>
            <a:r>
              <a:rPr lang="en-US" sz="1800" b="0" i="0" u="none" strike="noStrike" baseline="0" dirty="0" err="1">
                <a:latin typeface="AdvCaeciliaRm"/>
              </a:rPr>
              <a:t>centre</a:t>
            </a:r>
            <a:r>
              <a:rPr lang="en-US" sz="1800" b="0" i="0" u="none" strike="noStrike" baseline="0" dirty="0">
                <a:latin typeface="AdvCaeciliaRm"/>
              </a:rPr>
              <a:t> cohort </a:t>
            </a:r>
            <a:r>
              <a:rPr lang="en-IN" sz="1800" b="0" i="0" u="none" strike="noStrike" baseline="0" dirty="0">
                <a:latin typeface="AdvCaeciliaRm"/>
              </a:rPr>
              <a:t>study. </a:t>
            </a:r>
            <a:r>
              <a:rPr lang="en-IN" sz="1800" b="0" i="0" u="none" strike="noStrike" baseline="0" dirty="0">
                <a:latin typeface="AdvCaeciliaIt"/>
              </a:rPr>
              <a:t>Anaesthesia </a:t>
            </a:r>
            <a:r>
              <a:rPr lang="en-IN" sz="1800" b="0" i="0" u="none" strike="noStrike" baseline="0" dirty="0">
                <a:latin typeface="AdvCaeciliaRm"/>
              </a:rPr>
              <a:t>2020</a:t>
            </a:r>
          </a:p>
          <a:p>
            <a:pPr algn="l"/>
            <a:r>
              <a:rPr lang="en-IN" sz="1800" b="0" i="0" u="none" strike="noStrike" baseline="0" dirty="0">
                <a:solidFill>
                  <a:srgbClr val="2197D2"/>
                </a:solidFill>
                <a:latin typeface="AdvCaeciliaRm"/>
              </a:rPr>
              <a:t>Gupta A, </a:t>
            </a:r>
            <a:r>
              <a:rPr lang="en-IN" sz="1800" b="0" i="0" u="none" strike="noStrike" baseline="0" dirty="0" err="1">
                <a:solidFill>
                  <a:srgbClr val="2197D2"/>
                </a:solidFill>
                <a:latin typeface="AdvCaeciliaRm"/>
              </a:rPr>
              <a:t>Stierer</a:t>
            </a:r>
            <a:r>
              <a:rPr lang="en-IN" sz="1800" b="0" i="0" u="none" strike="noStrike" baseline="0" dirty="0">
                <a:solidFill>
                  <a:srgbClr val="2197D2"/>
                </a:solidFill>
                <a:latin typeface="AdvCaeciliaRm"/>
              </a:rPr>
              <a:t> T, Zuckerman R, Sakima N, Parker SD, </a:t>
            </a:r>
            <a:r>
              <a:rPr lang="en-US" sz="1800" b="0" i="0" u="none" strike="noStrike" baseline="0" dirty="0">
                <a:solidFill>
                  <a:srgbClr val="2197D2"/>
                </a:solidFill>
                <a:latin typeface="AdvCaeciliaRm"/>
              </a:rPr>
              <a:t>Fleisher LA. Comparison of recovery profile after ambulatory </a:t>
            </a:r>
            <a:r>
              <a:rPr lang="en-IN" sz="1800" b="0" i="0" u="none" strike="noStrike" baseline="0" dirty="0" err="1">
                <a:solidFill>
                  <a:srgbClr val="2197D2"/>
                </a:solidFill>
                <a:latin typeface="AdvCaeciliaRm"/>
              </a:rPr>
              <a:t>anesthesia</a:t>
            </a:r>
            <a:r>
              <a:rPr lang="en-IN" sz="1800" b="0" i="0" u="none" strike="noStrike" baseline="0" dirty="0">
                <a:solidFill>
                  <a:srgbClr val="2197D2"/>
                </a:solidFill>
                <a:latin typeface="AdvCaeciliaRm"/>
              </a:rPr>
              <a:t> with propofol, isoflurane, sevoflurane </a:t>
            </a:r>
            <a:r>
              <a:rPr lang="en-US" sz="1800" b="0" i="0" u="none" strike="noStrike" baseline="0" dirty="0">
                <a:solidFill>
                  <a:srgbClr val="2197D2"/>
                </a:solidFill>
                <a:latin typeface="AdvCaeciliaRm"/>
              </a:rPr>
              <a:t>and desflurane: a systematic review. </a:t>
            </a:r>
            <a:r>
              <a:rPr lang="en-US" sz="1800" b="0" i="0" u="none" strike="noStrike" baseline="0" dirty="0" err="1">
                <a:solidFill>
                  <a:srgbClr val="2197D2"/>
                </a:solidFill>
                <a:latin typeface="AdvCaeciliaIt"/>
              </a:rPr>
              <a:t>Anesth</a:t>
            </a:r>
            <a:r>
              <a:rPr lang="en-US" sz="1800" b="0" i="0" u="none" strike="noStrike" baseline="0" dirty="0">
                <a:solidFill>
                  <a:srgbClr val="2197D2"/>
                </a:solidFill>
                <a:latin typeface="AdvCaeciliaIt"/>
              </a:rPr>
              <a:t> </a:t>
            </a:r>
            <a:r>
              <a:rPr lang="en-US" sz="1800" b="0" i="0" u="none" strike="noStrike" baseline="0" dirty="0" err="1">
                <a:solidFill>
                  <a:srgbClr val="2197D2"/>
                </a:solidFill>
                <a:latin typeface="AdvCaeciliaIt"/>
              </a:rPr>
              <a:t>Analg</a:t>
            </a:r>
            <a:r>
              <a:rPr lang="en-US" sz="1800" b="0" i="0" u="none" strike="noStrike" baseline="0" dirty="0">
                <a:solidFill>
                  <a:srgbClr val="2197D2"/>
                </a:solidFill>
                <a:latin typeface="AdvCaeciliaIt"/>
              </a:rPr>
              <a:t> </a:t>
            </a:r>
            <a:r>
              <a:rPr lang="en-US" sz="1800" b="0" i="0" u="none" strike="noStrike" baseline="0" dirty="0">
                <a:solidFill>
                  <a:srgbClr val="2197D2"/>
                </a:solidFill>
                <a:latin typeface="AdvCaeciliaRm"/>
              </a:rPr>
              <a:t>2004; </a:t>
            </a:r>
            <a:r>
              <a:rPr lang="en-IN" sz="1800" b="0" i="0" u="none" strike="noStrike" baseline="0" dirty="0">
                <a:solidFill>
                  <a:srgbClr val="2197D2"/>
                </a:solidFill>
                <a:latin typeface="AdvCaeciliaBd"/>
              </a:rPr>
              <a:t>98</a:t>
            </a:r>
            <a:r>
              <a:rPr lang="en-IN" sz="1800" b="0" i="0" u="none" strike="noStrike" baseline="0" dirty="0">
                <a:solidFill>
                  <a:srgbClr val="2197D2"/>
                </a:solidFill>
                <a:latin typeface="AdvCaeciliaRm"/>
              </a:rPr>
              <a:t>: 623</a:t>
            </a:r>
            <a:r>
              <a:rPr lang="en-IN" sz="1800" b="0" i="0" u="none" strike="noStrike" baseline="0" dirty="0">
                <a:solidFill>
                  <a:srgbClr val="2197D2"/>
                </a:solidFill>
                <a:latin typeface="AdvPS44A44B"/>
              </a:rPr>
              <a:t>e</a:t>
            </a:r>
            <a:r>
              <a:rPr lang="en-IN" sz="1800" b="0" i="0" u="none" strike="noStrike" baseline="0" dirty="0">
                <a:solidFill>
                  <a:srgbClr val="2197D2"/>
                </a:solidFill>
                <a:latin typeface="AdvCaeciliaRm"/>
              </a:rPr>
              <a:t>41</a:t>
            </a:r>
          </a:p>
          <a:p>
            <a:pPr algn="l"/>
            <a:r>
              <a:rPr lang="en-US" sz="1800" b="0" i="0" u="none" strike="noStrike" baseline="0" dirty="0">
                <a:solidFill>
                  <a:srgbClr val="2197D2"/>
                </a:solidFill>
                <a:latin typeface="AdvCaeciliaRm"/>
              </a:rPr>
              <a:t>Macario A, Dexter F, </a:t>
            </a:r>
            <a:r>
              <a:rPr lang="en-US" sz="1800" b="0" i="0" u="none" strike="noStrike" baseline="0" dirty="0" err="1">
                <a:solidFill>
                  <a:srgbClr val="2197D2"/>
                </a:solidFill>
                <a:latin typeface="AdvCaeciliaRm"/>
              </a:rPr>
              <a:t>Lubarsky</a:t>
            </a:r>
            <a:r>
              <a:rPr lang="en-US" sz="1800" b="0" i="0" u="none" strike="noStrike" baseline="0" dirty="0">
                <a:solidFill>
                  <a:srgbClr val="2197D2"/>
                </a:solidFill>
                <a:latin typeface="AdvCaeciliaRm"/>
              </a:rPr>
              <a:t> D. Meta-analysis of trials comparing postoperative recovery after anesthesia with sevoflurane or desflurane. </a:t>
            </a:r>
            <a:r>
              <a:rPr lang="en-US" sz="1800" b="0" i="0" u="none" strike="noStrike" baseline="0" dirty="0">
                <a:solidFill>
                  <a:srgbClr val="2197D2"/>
                </a:solidFill>
                <a:latin typeface="AdvCaeciliaIt"/>
              </a:rPr>
              <a:t>Am J Health Syst Pharm </a:t>
            </a:r>
            <a:r>
              <a:rPr lang="en-US" sz="1800" b="0" i="0" u="none" strike="noStrike" baseline="0" dirty="0">
                <a:solidFill>
                  <a:srgbClr val="2197D2"/>
                </a:solidFill>
                <a:latin typeface="AdvCaeciliaRm"/>
              </a:rPr>
              <a:t>2005; </a:t>
            </a:r>
            <a:r>
              <a:rPr lang="en-US" sz="1800" b="0" i="0" u="none" strike="noStrike" baseline="0" dirty="0">
                <a:solidFill>
                  <a:srgbClr val="2197D2"/>
                </a:solidFill>
                <a:latin typeface="AdvCaeciliaBd"/>
              </a:rPr>
              <a:t>62</a:t>
            </a:r>
            <a:r>
              <a:rPr lang="en-US" sz="1800" b="0" i="0" u="none" strike="noStrike" baseline="0" dirty="0">
                <a:solidFill>
                  <a:srgbClr val="2197D2"/>
                </a:solidFill>
                <a:latin typeface="AdvCaeciliaRm"/>
              </a:rPr>
              <a:t>: </a:t>
            </a:r>
            <a:r>
              <a:rPr lang="en-IN" sz="1800" b="0" i="0" u="none" strike="noStrike" baseline="0" dirty="0">
                <a:solidFill>
                  <a:srgbClr val="2197D2"/>
                </a:solidFill>
                <a:latin typeface="AdvCaeciliaRm"/>
              </a:rPr>
              <a:t>63</a:t>
            </a:r>
            <a:r>
              <a:rPr lang="en-IN" sz="1800" b="0" i="0" u="none" strike="noStrike" baseline="0" dirty="0">
                <a:solidFill>
                  <a:srgbClr val="2197D2"/>
                </a:solidFill>
                <a:latin typeface="AdvPS44A44B"/>
              </a:rPr>
              <a:t>e</a:t>
            </a:r>
            <a:r>
              <a:rPr lang="en-IN" sz="1800" b="0" i="0" u="none" strike="noStrike" baseline="0" dirty="0">
                <a:solidFill>
                  <a:srgbClr val="2197D2"/>
                </a:solidFill>
                <a:latin typeface="AdvCaeciliaRm"/>
              </a:rPr>
              <a:t>8</a:t>
            </a:r>
          </a:p>
          <a:p>
            <a:pPr algn="l"/>
            <a:r>
              <a:rPr lang="en-US" sz="1800" b="0" i="0" u="none" strike="noStrike" baseline="0" dirty="0">
                <a:solidFill>
                  <a:srgbClr val="2197D2"/>
                </a:solidFill>
                <a:latin typeface="AdvCaeciliaRm"/>
              </a:rPr>
              <a:t>Liu FH, </a:t>
            </a:r>
            <a:r>
              <a:rPr lang="en-US" sz="1800" b="0" i="0" u="none" strike="noStrike" baseline="0" dirty="0" err="1">
                <a:solidFill>
                  <a:srgbClr val="2197D2"/>
                </a:solidFill>
                <a:latin typeface="AdvCaeciliaRm"/>
              </a:rPr>
              <a:t>Cherng</a:t>
            </a:r>
            <a:r>
              <a:rPr lang="en-US" sz="1800" b="0" i="0" u="none" strike="noStrike" baseline="0" dirty="0">
                <a:solidFill>
                  <a:srgbClr val="2197D2"/>
                </a:solidFill>
                <a:latin typeface="AdvCaeciliaRm"/>
              </a:rPr>
              <a:t> YG, Chen SY, et al. Postoperative recovery after anesthesia in morbidly obese patients: a systematic review and meta-analysis of randomized controlled trials. </a:t>
            </a:r>
            <a:r>
              <a:rPr lang="en-US" sz="1800" b="0" i="0" u="none" strike="noStrike" baseline="0" dirty="0">
                <a:solidFill>
                  <a:srgbClr val="2197D2"/>
                </a:solidFill>
                <a:latin typeface="AdvCaeciliaIt"/>
              </a:rPr>
              <a:t>Can J </a:t>
            </a:r>
            <a:r>
              <a:rPr lang="en-US" sz="1800" b="0" i="0" u="none" strike="noStrike" baseline="0" dirty="0" err="1">
                <a:solidFill>
                  <a:srgbClr val="2197D2"/>
                </a:solidFill>
                <a:latin typeface="AdvCaeciliaIt"/>
              </a:rPr>
              <a:t>Anesth</a:t>
            </a:r>
            <a:r>
              <a:rPr lang="en-US" sz="1800" b="0" i="0" u="none" strike="noStrike" baseline="0" dirty="0">
                <a:solidFill>
                  <a:srgbClr val="2197D2"/>
                </a:solidFill>
                <a:latin typeface="AdvCaeciliaIt"/>
              </a:rPr>
              <a:t> </a:t>
            </a:r>
            <a:r>
              <a:rPr lang="en-US" sz="1800" b="0" i="0" u="none" strike="noStrike" baseline="0" dirty="0">
                <a:solidFill>
                  <a:srgbClr val="2197D2"/>
                </a:solidFill>
                <a:latin typeface="AdvCaeciliaRm"/>
              </a:rPr>
              <a:t>2015; </a:t>
            </a:r>
            <a:r>
              <a:rPr lang="en-US" sz="1800" b="0" i="0" u="none" strike="noStrike" baseline="0" dirty="0">
                <a:solidFill>
                  <a:srgbClr val="2197D2"/>
                </a:solidFill>
                <a:latin typeface="AdvCaeciliaBd"/>
              </a:rPr>
              <a:t>62</a:t>
            </a:r>
            <a:r>
              <a:rPr lang="en-US" sz="1800" b="0" i="0" u="none" strike="noStrike" baseline="0" dirty="0">
                <a:solidFill>
                  <a:srgbClr val="2197D2"/>
                </a:solidFill>
                <a:latin typeface="AdvCaeciliaRm"/>
              </a:rPr>
              <a:t>: 907</a:t>
            </a:r>
            <a:r>
              <a:rPr lang="en-US" sz="1800" b="0" i="0" u="none" strike="noStrike" baseline="0" dirty="0">
                <a:solidFill>
                  <a:srgbClr val="2197D2"/>
                </a:solidFill>
                <a:latin typeface="AdvPS44A44B"/>
              </a:rPr>
              <a:t>e</a:t>
            </a:r>
            <a:r>
              <a:rPr lang="en-US" sz="1800" b="0" i="0" u="none" strike="noStrike" baseline="0" dirty="0">
                <a:solidFill>
                  <a:srgbClr val="2197D2"/>
                </a:solidFill>
                <a:latin typeface="AdvCaeciliaRm"/>
              </a:rPr>
              <a:t>17</a:t>
            </a:r>
          </a:p>
          <a:p>
            <a:pPr algn="l"/>
            <a:r>
              <a:rPr lang="en-US" sz="1800" b="0" i="0" u="none" strike="noStrike" baseline="0" dirty="0">
                <a:solidFill>
                  <a:srgbClr val="2197D2"/>
                </a:solidFill>
                <a:latin typeface="AdvCaeciliaRm"/>
              </a:rPr>
              <a:t>Stevanovic A, </a:t>
            </a:r>
            <a:r>
              <a:rPr lang="en-US" sz="1800" b="0" i="0" u="none" strike="noStrike" baseline="0" dirty="0" err="1">
                <a:solidFill>
                  <a:srgbClr val="2197D2"/>
                </a:solidFill>
                <a:latin typeface="AdvCaeciliaRm"/>
              </a:rPr>
              <a:t>Rossaint</a:t>
            </a:r>
            <a:r>
              <a:rPr lang="en-US" sz="1800" b="0" i="0" u="none" strike="noStrike" baseline="0" dirty="0">
                <a:solidFill>
                  <a:srgbClr val="2197D2"/>
                </a:solidFill>
                <a:latin typeface="AdvCaeciliaRm"/>
              </a:rPr>
              <a:t> R, Fritz HG, et al. Airway reactions and emergence times in general laryngeal mask airway </a:t>
            </a:r>
            <a:r>
              <a:rPr lang="en-IN" sz="1800" b="0" i="0" u="none" strike="noStrike" baseline="0" dirty="0">
                <a:solidFill>
                  <a:srgbClr val="2197D2"/>
                </a:solidFill>
                <a:latin typeface="AdvCaeciliaRm"/>
              </a:rPr>
              <a:t>anaesthesia: a meta-analysis. </a:t>
            </a:r>
            <a:r>
              <a:rPr lang="en-IN" sz="1800" b="0" i="0" u="none" strike="noStrike" baseline="0" dirty="0" err="1">
                <a:solidFill>
                  <a:srgbClr val="2197D2"/>
                </a:solidFill>
                <a:latin typeface="AdvCaeciliaIt"/>
              </a:rPr>
              <a:t>Eur</a:t>
            </a:r>
            <a:r>
              <a:rPr lang="en-IN" sz="1800" b="0" i="0" u="none" strike="noStrike" baseline="0" dirty="0">
                <a:solidFill>
                  <a:srgbClr val="2197D2"/>
                </a:solidFill>
                <a:latin typeface="AdvCaeciliaIt"/>
              </a:rPr>
              <a:t> J </a:t>
            </a:r>
            <a:r>
              <a:rPr lang="en-IN" sz="1800" b="0" i="0" u="none" strike="noStrike" baseline="0" dirty="0" err="1">
                <a:solidFill>
                  <a:srgbClr val="2197D2"/>
                </a:solidFill>
                <a:latin typeface="AdvCaeciliaIt"/>
              </a:rPr>
              <a:t>Anaesthesiol</a:t>
            </a:r>
            <a:r>
              <a:rPr lang="en-IN" sz="1800" b="0" i="0" u="none" strike="noStrike" baseline="0" dirty="0">
                <a:solidFill>
                  <a:srgbClr val="2197D2"/>
                </a:solidFill>
                <a:latin typeface="AdvCaeciliaIt"/>
              </a:rPr>
              <a:t> </a:t>
            </a:r>
            <a:r>
              <a:rPr lang="en-IN" sz="1800" b="0" i="0" u="none" strike="noStrike" baseline="0" dirty="0">
                <a:solidFill>
                  <a:srgbClr val="2197D2"/>
                </a:solidFill>
                <a:latin typeface="AdvCaeciliaRm"/>
              </a:rPr>
              <a:t>2015; </a:t>
            </a:r>
            <a:r>
              <a:rPr lang="en-IN" sz="1800" b="0" i="0" u="none" strike="noStrike" baseline="0" dirty="0">
                <a:solidFill>
                  <a:srgbClr val="2197D2"/>
                </a:solidFill>
                <a:latin typeface="AdvCaeciliaBd"/>
              </a:rPr>
              <a:t>32</a:t>
            </a:r>
            <a:r>
              <a:rPr lang="en-IN" sz="1800" b="0" i="0" u="none" strike="noStrike" baseline="0" dirty="0">
                <a:solidFill>
                  <a:srgbClr val="2197D2"/>
                </a:solidFill>
                <a:latin typeface="AdvCaeciliaRm"/>
              </a:rPr>
              <a:t>: 106</a:t>
            </a:r>
            <a:r>
              <a:rPr lang="en-IN" sz="1800" b="0" i="0" u="none" strike="noStrike" baseline="0" dirty="0">
                <a:solidFill>
                  <a:srgbClr val="2197D2"/>
                </a:solidFill>
                <a:latin typeface="AdvPS44A44B"/>
              </a:rPr>
              <a:t>e</a:t>
            </a:r>
            <a:r>
              <a:rPr lang="en-IN" sz="1800" b="0" i="0" u="none" strike="noStrike" baseline="0" dirty="0">
                <a:solidFill>
                  <a:srgbClr val="2197D2"/>
                </a:solidFill>
                <a:latin typeface="AdvCaeciliaRm"/>
              </a:rPr>
              <a:t>16</a:t>
            </a:r>
          </a:p>
          <a:p>
            <a:pPr algn="l"/>
            <a:r>
              <a:rPr lang="en-US" sz="1800" b="0" i="0" u="none" strike="noStrike" baseline="0" dirty="0">
                <a:solidFill>
                  <a:srgbClr val="2197D2"/>
                </a:solidFill>
                <a:latin typeface="AdvCaeciliaRm"/>
              </a:rPr>
              <a:t>Guo J, Jin X, Wang H, et al. Emergence and recovery characteristics of five common anesthetics in pediatric anesthesia: a network meta-analysis. </a:t>
            </a:r>
            <a:r>
              <a:rPr lang="en-US" sz="1800" b="0" i="0" u="none" strike="noStrike" baseline="0" dirty="0">
                <a:solidFill>
                  <a:srgbClr val="2197D2"/>
                </a:solidFill>
                <a:latin typeface="AdvCaeciliaIt"/>
              </a:rPr>
              <a:t>Mol </a:t>
            </a:r>
            <a:r>
              <a:rPr lang="en-US" sz="1800" b="0" i="0" u="none" strike="noStrike" baseline="0" dirty="0" err="1">
                <a:solidFill>
                  <a:srgbClr val="2197D2"/>
                </a:solidFill>
                <a:latin typeface="AdvCaeciliaIt"/>
              </a:rPr>
              <a:t>Neurobiol</a:t>
            </a:r>
            <a:r>
              <a:rPr lang="en-US" sz="1800" b="0" i="0" u="none" strike="noStrike" baseline="0" dirty="0">
                <a:solidFill>
                  <a:srgbClr val="2197D2"/>
                </a:solidFill>
                <a:latin typeface="AdvCaeciliaIt"/>
              </a:rPr>
              <a:t> </a:t>
            </a:r>
            <a:r>
              <a:rPr lang="en-US" sz="1800" b="0" i="0" u="none" strike="noStrike" baseline="0" dirty="0">
                <a:solidFill>
                  <a:srgbClr val="2197D2"/>
                </a:solidFill>
                <a:latin typeface="AdvCaeciliaRm"/>
              </a:rPr>
              <a:t>2017; </a:t>
            </a:r>
            <a:r>
              <a:rPr lang="en-IN" sz="1800" b="0" i="0" u="none" strike="noStrike" baseline="0" dirty="0">
                <a:solidFill>
                  <a:srgbClr val="2197D2"/>
                </a:solidFill>
                <a:latin typeface="AdvCaeciliaBd"/>
              </a:rPr>
              <a:t>54</a:t>
            </a:r>
            <a:r>
              <a:rPr lang="en-IN" sz="1800" b="0" i="0" u="none" strike="noStrike" baseline="0" dirty="0">
                <a:solidFill>
                  <a:srgbClr val="2197D2"/>
                </a:solidFill>
                <a:latin typeface="AdvCaeciliaRm"/>
              </a:rPr>
              <a:t>: 4353</a:t>
            </a:r>
            <a:r>
              <a:rPr lang="en-IN" sz="1800" b="0" i="0" u="none" strike="noStrike" baseline="0" dirty="0">
                <a:solidFill>
                  <a:srgbClr val="2197D2"/>
                </a:solidFill>
                <a:latin typeface="AdvPS44A44B"/>
              </a:rPr>
              <a:t>e</a:t>
            </a:r>
            <a:r>
              <a:rPr lang="en-IN" sz="1800" b="0" i="0" u="none" strike="noStrike" baseline="0" dirty="0">
                <a:solidFill>
                  <a:srgbClr val="2197D2"/>
                </a:solidFill>
                <a:latin typeface="AdvCaeciliaRm"/>
              </a:rPr>
              <a:t>64</a:t>
            </a:r>
            <a:endParaRPr lang="en-IN" dirty="0"/>
          </a:p>
        </p:txBody>
      </p:sp>
    </p:spTree>
    <p:extLst>
      <p:ext uri="{BB962C8B-B14F-4D97-AF65-F5344CB8AC3E}">
        <p14:creationId xmlns:p14="http://schemas.microsoft.com/office/powerpoint/2010/main" val="445325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A8A8B9-8638-AD52-BFA0-F8B9B4FB5AFB}"/>
              </a:ext>
            </a:extLst>
          </p:cNvPr>
          <p:cNvSpPr>
            <a:spLocks noGrp="1"/>
          </p:cNvSpPr>
          <p:nvPr>
            <p:ph sz="quarter" idx="17"/>
          </p:nvPr>
        </p:nvSpPr>
        <p:spPr>
          <a:xfrm>
            <a:off x="698090" y="894735"/>
            <a:ext cx="5555225" cy="4889126"/>
          </a:xfrm>
        </p:spPr>
        <p:txBody>
          <a:bodyPr/>
          <a:lstStyle/>
          <a:p>
            <a:pPr marL="0" indent="0">
              <a:buNone/>
            </a:pPr>
            <a:r>
              <a:rPr lang="en-IN" dirty="0"/>
              <a:t>Evaluating the risk benefit associated with Desflurane</a:t>
            </a:r>
          </a:p>
          <a:p>
            <a:r>
              <a:rPr lang="en-IN" dirty="0"/>
              <a:t>Since level of care is not affected if sevoflurane is used</a:t>
            </a:r>
          </a:p>
          <a:p>
            <a:r>
              <a:rPr lang="en-IN" dirty="0"/>
              <a:t>Since sevoflurane is more cost-effective than desflurane</a:t>
            </a:r>
          </a:p>
          <a:p>
            <a:r>
              <a:rPr lang="en-IN" dirty="0"/>
              <a:t>Since desflurane has a much higher </a:t>
            </a:r>
            <a:r>
              <a:rPr lang="en-IN" dirty="0" err="1"/>
              <a:t>CO</a:t>
            </a:r>
            <a:r>
              <a:rPr lang="en-IN" dirty="0" err="1">
                <a:latin typeface="Constantia" panose="02030602050306030303" pitchFamily="18" charset="0"/>
              </a:rPr>
              <a:t>₂e</a:t>
            </a:r>
            <a:r>
              <a:rPr lang="en-IN" dirty="0">
                <a:latin typeface="Constantia" panose="02030602050306030303" pitchFamily="18" charset="0"/>
              </a:rPr>
              <a:t> </a:t>
            </a:r>
          </a:p>
          <a:p>
            <a:endParaRPr lang="en-IN" dirty="0">
              <a:latin typeface="Constantia" panose="02030602050306030303" pitchFamily="18" charset="0"/>
            </a:endParaRPr>
          </a:p>
          <a:p>
            <a:pPr marL="0" indent="0">
              <a:buNone/>
            </a:pPr>
            <a:r>
              <a:rPr lang="en-IN" dirty="0">
                <a:latin typeface="Constantia" panose="02030602050306030303" pitchFamily="18" charset="0"/>
              </a:rPr>
              <a:t>                          </a:t>
            </a:r>
            <a:r>
              <a:rPr lang="en-IN" u="sng" dirty="0">
                <a:latin typeface="Constantia" panose="02030602050306030303" pitchFamily="18" charset="0"/>
              </a:rPr>
              <a:t>People Profit Planet</a:t>
            </a:r>
          </a:p>
          <a:p>
            <a:endParaRPr lang="en-IN" dirty="0">
              <a:latin typeface="Constantia" panose="02030602050306030303" pitchFamily="18" charset="0"/>
            </a:endParaRPr>
          </a:p>
          <a:p>
            <a:pPr marL="0" indent="0">
              <a:buNone/>
            </a:pPr>
            <a:r>
              <a:rPr lang="en-IN" sz="2400" dirty="0">
                <a:latin typeface="Constantia" panose="02030602050306030303" pitchFamily="18" charset="0"/>
              </a:rPr>
              <a:t>So the Triple Bottomline is in </a:t>
            </a:r>
            <a:r>
              <a:rPr lang="en-IN" sz="2400" dirty="0" err="1">
                <a:latin typeface="Constantia" panose="02030602050306030303" pitchFamily="18" charset="0"/>
              </a:rPr>
              <a:t>favor</a:t>
            </a:r>
            <a:r>
              <a:rPr lang="en-IN" sz="2400" dirty="0">
                <a:latin typeface="Constantia" panose="02030602050306030303" pitchFamily="18" charset="0"/>
              </a:rPr>
              <a:t> of Sevoflurane</a:t>
            </a:r>
            <a:endParaRPr lang="en-IN" sz="2400" dirty="0"/>
          </a:p>
          <a:p>
            <a:endParaRPr lang="en-IN" dirty="0"/>
          </a:p>
        </p:txBody>
      </p:sp>
      <p:pic>
        <p:nvPicPr>
          <p:cNvPr id="1026" name="Picture 2" descr="Work Out Exercise GIF by Freedomists">
            <a:extLst>
              <a:ext uri="{FF2B5EF4-FFF2-40B4-BE49-F238E27FC236}">
                <a16:creationId xmlns:a16="http://schemas.microsoft.com/office/drawing/2014/main" id="{EF079E75-FCCE-51D5-E8E2-CD3E247EF90D}"/>
              </a:ext>
            </a:extLst>
          </p:cNvPr>
          <p:cNvPicPr>
            <a:picLocks noGrp="1" noChangeAspect="1" noChangeArrowheads="1"/>
          </p:cNvPicPr>
          <p:nvPr>
            <p:ph sz="quarter" idx="16"/>
          </p:nvPr>
        </p:nvPicPr>
        <p:blipFill>
          <a:blip r:embed="rId2">
            <a:extLst>
              <a:ext uri="{28A0092B-C50C-407E-A947-70E740481C1C}">
                <a14:useLocalDpi xmlns:a14="http://schemas.microsoft.com/office/drawing/2010/main" val="0"/>
              </a:ext>
            </a:extLst>
          </a:blip>
          <a:srcRect/>
          <a:stretch>
            <a:fillRect/>
          </a:stretch>
        </p:blipFill>
        <p:spPr bwMode="auto">
          <a:xfrm>
            <a:off x="6942138" y="1632156"/>
            <a:ext cx="4394456" cy="415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748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A8C023-3895-1CD5-0857-DDD7B5589571}"/>
              </a:ext>
            </a:extLst>
          </p:cNvPr>
          <p:cNvSpPr>
            <a:spLocks noGrp="1"/>
          </p:cNvSpPr>
          <p:nvPr>
            <p:ph sz="quarter" idx="15"/>
          </p:nvPr>
        </p:nvSpPr>
        <p:spPr>
          <a:xfrm>
            <a:off x="3165475" y="1484671"/>
            <a:ext cx="8237726" cy="4585929"/>
          </a:xfrm>
        </p:spPr>
        <p:txBody>
          <a:bodyPr/>
          <a:lstStyle/>
          <a:p>
            <a:r>
              <a:rPr lang="en-IN" dirty="0"/>
              <a:t>For</a:t>
            </a:r>
          </a:p>
          <a:p>
            <a:r>
              <a:rPr lang="en-IN" dirty="0"/>
              <a:t>Examples of extreme weather events </a:t>
            </a:r>
          </a:p>
          <a:p>
            <a:r>
              <a:rPr lang="en-IN" dirty="0"/>
              <a:t>Why anaesthesiologists should look to adapt their practice  to climate change</a:t>
            </a:r>
          </a:p>
          <a:p>
            <a:endParaRPr lang="en-IN" dirty="0"/>
          </a:p>
          <a:p>
            <a:r>
              <a:rPr lang="en-IN" dirty="0"/>
              <a:t>Pls go through PPT titled ‘climate change and VAs part I’</a:t>
            </a:r>
          </a:p>
        </p:txBody>
      </p:sp>
    </p:spTree>
    <p:extLst>
      <p:ext uri="{BB962C8B-B14F-4D97-AF65-F5344CB8AC3E}">
        <p14:creationId xmlns:p14="http://schemas.microsoft.com/office/powerpoint/2010/main" val="2885044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Placeholder 1">
            <a:extLst>
              <a:ext uri="{FF2B5EF4-FFF2-40B4-BE49-F238E27FC236}">
                <a16:creationId xmlns:a16="http://schemas.microsoft.com/office/drawing/2014/main" id="{75DEEE06-70A7-57AB-552B-10ABBADBE1FA}"/>
              </a:ext>
            </a:extLst>
          </p:cNvPr>
          <p:cNvGraphicFramePr>
            <a:graphicFrameLocks noGrp="1"/>
          </p:cNvGraphicFramePr>
          <p:nvPr>
            <p:ph type="tbl" sz="quarter" idx="17"/>
            <p:extLst>
              <p:ext uri="{D42A27DB-BD31-4B8C-83A1-F6EECF244321}">
                <p14:modId xmlns:p14="http://schemas.microsoft.com/office/powerpoint/2010/main" val="2993537760"/>
              </p:ext>
            </p:extLst>
          </p:nvPr>
        </p:nvGraphicFramePr>
        <p:xfrm>
          <a:off x="1002890" y="1759974"/>
          <a:ext cx="10432029" cy="4562168"/>
        </p:xfrm>
        <a:graphic>
          <a:graphicData uri="http://schemas.openxmlformats.org/drawingml/2006/table">
            <a:tbl>
              <a:tblPr firstRow="1" bandRow="1">
                <a:tableStyleId>{C4B1156A-380E-4F78-BDF5-A606A8083BF9}</a:tableStyleId>
              </a:tblPr>
              <a:tblGrid>
                <a:gridCol w="1936955">
                  <a:extLst>
                    <a:ext uri="{9D8B030D-6E8A-4147-A177-3AD203B41FA5}">
                      <a16:colId xmlns:a16="http://schemas.microsoft.com/office/drawing/2014/main" val="36402201"/>
                    </a:ext>
                  </a:extLst>
                </a:gridCol>
                <a:gridCol w="1307690">
                  <a:extLst>
                    <a:ext uri="{9D8B030D-6E8A-4147-A177-3AD203B41FA5}">
                      <a16:colId xmlns:a16="http://schemas.microsoft.com/office/drawing/2014/main" val="3027671473"/>
                    </a:ext>
                  </a:extLst>
                </a:gridCol>
                <a:gridCol w="1396181">
                  <a:extLst>
                    <a:ext uri="{9D8B030D-6E8A-4147-A177-3AD203B41FA5}">
                      <a16:colId xmlns:a16="http://schemas.microsoft.com/office/drawing/2014/main" val="2969386770"/>
                    </a:ext>
                  </a:extLst>
                </a:gridCol>
                <a:gridCol w="1310304">
                  <a:extLst>
                    <a:ext uri="{9D8B030D-6E8A-4147-A177-3AD203B41FA5}">
                      <a16:colId xmlns:a16="http://schemas.microsoft.com/office/drawing/2014/main" val="3129694250"/>
                    </a:ext>
                  </a:extLst>
                </a:gridCol>
                <a:gridCol w="1493633">
                  <a:extLst>
                    <a:ext uri="{9D8B030D-6E8A-4147-A177-3AD203B41FA5}">
                      <a16:colId xmlns:a16="http://schemas.microsoft.com/office/drawing/2014/main" val="2130133343"/>
                    </a:ext>
                  </a:extLst>
                </a:gridCol>
                <a:gridCol w="1493633">
                  <a:extLst>
                    <a:ext uri="{9D8B030D-6E8A-4147-A177-3AD203B41FA5}">
                      <a16:colId xmlns:a16="http://schemas.microsoft.com/office/drawing/2014/main" val="3227471867"/>
                    </a:ext>
                  </a:extLst>
                </a:gridCol>
                <a:gridCol w="1493633">
                  <a:extLst>
                    <a:ext uri="{9D8B030D-6E8A-4147-A177-3AD203B41FA5}">
                      <a16:colId xmlns:a16="http://schemas.microsoft.com/office/drawing/2014/main" val="1396939950"/>
                    </a:ext>
                  </a:extLst>
                </a:gridCol>
              </a:tblGrid>
              <a:tr h="683342">
                <a:tc>
                  <a:txBody>
                    <a:bodyPr/>
                    <a:lstStyle/>
                    <a:p>
                      <a:endParaRPr lang="en-IN" dirty="0"/>
                    </a:p>
                  </a:txBody>
                  <a:tcPr/>
                </a:tc>
                <a:tc>
                  <a:txBody>
                    <a:bodyPr/>
                    <a:lstStyle/>
                    <a:p>
                      <a:r>
                        <a:rPr lang="en-IN" dirty="0" err="1"/>
                        <a:t>DesF</a:t>
                      </a:r>
                      <a:endParaRPr lang="en-IN" dirty="0"/>
                    </a:p>
                  </a:txBody>
                  <a:tcPr/>
                </a:tc>
                <a:tc>
                  <a:txBody>
                    <a:bodyPr/>
                    <a:lstStyle/>
                    <a:p>
                      <a:r>
                        <a:rPr lang="en-IN" dirty="0" err="1"/>
                        <a:t>DesF</a:t>
                      </a:r>
                      <a:endParaRPr lang="en-IN" dirty="0"/>
                    </a:p>
                  </a:txBody>
                  <a:tcPr/>
                </a:tc>
                <a:tc>
                  <a:txBody>
                    <a:bodyPr/>
                    <a:lstStyle/>
                    <a:p>
                      <a:r>
                        <a:rPr lang="en-IN" dirty="0" err="1"/>
                        <a:t>DesF</a:t>
                      </a:r>
                      <a:endParaRPr lang="en-IN" dirty="0"/>
                    </a:p>
                  </a:txBody>
                  <a:tcPr/>
                </a:tc>
                <a:tc>
                  <a:txBody>
                    <a:bodyPr/>
                    <a:lstStyle/>
                    <a:p>
                      <a:r>
                        <a:rPr lang="en-IN" dirty="0" err="1"/>
                        <a:t>SevoF</a:t>
                      </a:r>
                      <a:endParaRPr lang="en-IN" dirty="0"/>
                    </a:p>
                  </a:txBody>
                  <a:tcPr/>
                </a:tc>
                <a:tc>
                  <a:txBody>
                    <a:bodyPr/>
                    <a:lstStyle/>
                    <a:p>
                      <a:r>
                        <a:rPr lang="en-IN" dirty="0" err="1"/>
                        <a:t>SevoF</a:t>
                      </a:r>
                      <a:endParaRPr lang="en-IN" dirty="0"/>
                    </a:p>
                  </a:txBody>
                  <a:tcPr/>
                </a:tc>
                <a:tc>
                  <a:txBody>
                    <a:bodyPr/>
                    <a:lstStyle/>
                    <a:p>
                      <a:r>
                        <a:rPr lang="en-IN" dirty="0" err="1"/>
                        <a:t>SevoF</a:t>
                      </a:r>
                      <a:endParaRPr lang="en-IN" dirty="0"/>
                    </a:p>
                  </a:txBody>
                  <a:tcPr/>
                </a:tc>
                <a:extLst>
                  <a:ext uri="{0D108BD9-81ED-4DB2-BD59-A6C34878D82A}">
                    <a16:rowId xmlns:a16="http://schemas.microsoft.com/office/drawing/2014/main" val="204894536"/>
                  </a:ext>
                </a:extLst>
              </a:tr>
              <a:tr h="683342">
                <a:tc>
                  <a:txBody>
                    <a:bodyPr/>
                    <a:lstStyle/>
                    <a:p>
                      <a:r>
                        <a:rPr lang="en-IN" dirty="0"/>
                        <a:t>Fresh gas flow</a:t>
                      </a:r>
                    </a:p>
                    <a:p>
                      <a:r>
                        <a:rPr lang="en-IN" dirty="0"/>
                        <a:t>Litre/min</a:t>
                      </a:r>
                    </a:p>
                  </a:txBody>
                  <a:tcPr/>
                </a:tc>
                <a:tc>
                  <a:txBody>
                    <a:bodyPr/>
                    <a:lstStyle/>
                    <a:p>
                      <a:r>
                        <a:rPr lang="en-IN" dirty="0"/>
                        <a:t>2.0</a:t>
                      </a:r>
                    </a:p>
                  </a:txBody>
                  <a:tcPr/>
                </a:tc>
                <a:tc>
                  <a:txBody>
                    <a:bodyPr/>
                    <a:lstStyle/>
                    <a:p>
                      <a:r>
                        <a:rPr lang="en-IN" dirty="0"/>
                        <a:t>1.0</a:t>
                      </a:r>
                    </a:p>
                  </a:txBody>
                  <a:tcPr/>
                </a:tc>
                <a:tc>
                  <a:txBody>
                    <a:bodyPr/>
                    <a:lstStyle/>
                    <a:p>
                      <a:r>
                        <a:rPr lang="en-IN" dirty="0"/>
                        <a:t>0.5</a:t>
                      </a:r>
                    </a:p>
                  </a:txBody>
                  <a:tcPr/>
                </a:tc>
                <a:tc>
                  <a:txBody>
                    <a:bodyPr/>
                    <a:lstStyle/>
                    <a:p>
                      <a:r>
                        <a:rPr lang="en-IN" dirty="0"/>
                        <a:t>2.0</a:t>
                      </a:r>
                    </a:p>
                  </a:txBody>
                  <a:tcPr/>
                </a:tc>
                <a:tc>
                  <a:txBody>
                    <a:bodyPr/>
                    <a:lstStyle/>
                    <a:p>
                      <a:r>
                        <a:rPr lang="en-IN" dirty="0"/>
                        <a:t>1.0</a:t>
                      </a:r>
                    </a:p>
                  </a:txBody>
                  <a:tcPr/>
                </a:tc>
                <a:tc>
                  <a:txBody>
                    <a:bodyPr/>
                    <a:lstStyle/>
                    <a:p>
                      <a:r>
                        <a:rPr lang="en-IN" dirty="0"/>
                        <a:t>0.5</a:t>
                      </a:r>
                    </a:p>
                  </a:txBody>
                  <a:tcPr/>
                </a:tc>
                <a:extLst>
                  <a:ext uri="{0D108BD9-81ED-4DB2-BD59-A6C34878D82A}">
                    <a16:rowId xmlns:a16="http://schemas.microsoft.com/office/drawing/2014/main" val="2583234861"/>
                  </a:ext>
                </a:extLst>
              </a:tr>
              <a:tr h="683342">
                <a:tc>
                  <a:txBody>
                    <a:bodyPr/>
                    <a:lstStyle/>
                    <a:p>
                      <a:r>
                        <a:rPr lang="en-IN" dirty="0"/>
                        <a:t>Consumption</a:t>
                      </a:r>
                    </a:p>
                    <a:p>
                      <a:r>
                        <a:rPr lang="en-IN" dirty="0"/>
                        <a:t>ml</a:t>
                      </a:r>
                    </a:p>
                  </a:txBody>
                  <a:tcPr/>
                </a:tc>
                <a:tc>
                  <a:txBody>
                    <a:bodyPr/>
                    <a:lstStyle/>
                    <a:p>
                      <a:r>
                        <a:rPr lang="en-IN" dirty="0"/>
                        <a:t>84</a:t>
                      </a:r>
                    </a:p>
                  </a:txBody>
                  <a:tcPr/>
                </a:tc>
                <a:tc>
                  <a:txBody>
                    <a:bodyPr/>
                    <a:lstStyle/>
                    <a:p>
                      <a:r>
                        <a:rPr lang="en-IN" dirty="0"/>
                        <a:t>48</a:t>
                      </a:r>
                    </a:p>
                  </a:txBody>
                  <a:tcPr/>
                </a:tc>
                <a:tc>
                  <a:txBody>
                    <a:bodyPr/>
                    <a:lstStyle/>
                    <a:p>
                      <a:r>
                        <a:rPr lang="en-IN" dirty="0"/>
                        <a:t>29</a:t>
                      </a:r>
                    </a:p>
                  </a:txBody>
                  <a:tcPr/>
                </a:tc>
                <a:tc>
                  <a:txBody>
                    <a:bodyPr/>
                    <a:lstStyle/>
                    <a:p>
                      <a:r>
                        <a:rPr lang="en-IN" dirty="0"/>
                        <a:t>39</a:t>
                      </a:r>
                    </a:p>
                  </a:txBody>
                  <a:tcPr/>
                </a:tc>
                <a:tc>
                  <a:txBody>
                    <a:bodyPr/>
                    <a:lstStyle/>
                    <a:p>
                      <a:r>
                        <a:rPr lang="en-IN" dirty="0"/>
                        <a:t>24</a:t>
                      </a:r>
                    </a:p>
                  </a:txBody>
                  <a:tcPr/>
                </a:tc>
                <a:tc>
                  <a:txBody>
                    <a:bodyPr/>
                    <a:lstStyle/>
                    <a:p>
                      <a:r>
                        <a:rPr lang="en-IN" dirty="0"/>
                        <a:t>16</a:t>
                      </a:r>
                    </a:p>
                  </a:txBody>
                  <a:tcPr/>
                </a:tc>
                <a:extLst>
                  <a:ext uri="{0D108BD9-81ED-4DB2-BD59-A6C34878D82A}">
                    <a16:rowId xmlns:a16="http://schemas.microsoft.com/office/drawing/2014/main" val="3521662733"/>
                  </a:ext>
                </a:extLst>
              </a:tr>
              <a:tr h="683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err="1"/>
                        <a:t>CO</a:t>
                      </a:r>
                      <a:r>
                        <a:rPr lang="en-IN" dirty="0" err="1">
                          <a:latin typeface="Constantia" panose="02030602050306030303" pitchFamily="18" charset="0"/>
                        </a:rPr>
                        <a:t>₂e</a:t>
                      </a:r>
                      <a:r>
                        <a:rPr lang="en-IN" dirty="0">
                          <a:latin typeface="Constantia" panose="02030602050306030303" pitchFamily="18" charset="0"/>
                        </a:rPr>
                        <a:t> (grams)</a:t>
                      </a:r>
                      <a:endParaRPr lang="en-IN" dirty="0"/>
                    </a:p>
                    <a:p>
                      <a:endParaRPr lang="en-IN" dirty="0"/>
                    </a:p>
                  </a:txBody>
                  <a:tcPr/>
                </a:tc>
                <a:tc>
                  <a:txBody>
                    <a:bodyPr/>
                    <a:lstStyle/>
                    <a:p>
                      <a:r>
                        <a:rPr lang="en-IN" dirty="0"/>
                        <a:t>315</a:t>
                      </a:r>
                    </a:p>
                  </a:txBody>
                  <a:tcPr/>
                </a:tc>
                <a:tc>
                  <a:txBody>
                    <a:bodyPr/>
                    <a:lstStyle/>
                    <a:p>
                      <a:r>
                        <a:rPr lang="en-IN" dirty="0"/>
                        <a:t>178</a:t>
                      </a:r>
                    </a:p>
                  </a:txBody>
                  <a:tcPr/>
                </a:tc>
                <a:tc>
                  <a:txBody>
                    <a:bodyPr/>
                    <a:lstStyle/>
                    <a:p>
                      <a:r>
                        <a:rPr lang="en-IN" dirty="0"/>
                        <a:t>109</a:t>
                      </a:r>
                    </a:p>
                  </a:txBody>
                  <a:tcPr/>
                </a:tc>
                <a:tc>
                  <a:txBody>
                    <a:bodyPr/>
                    <a:lstStyle/>
                    <a:p>
                      <a:r>
                        <a:rPr lang="en-IN" dirty="0"/>
                        <a:t>7.8</a:t>
                      </a:r>
                    </a:p>
                  </a:txBody>
                  <a:tcPr/>
                </a:tc>
                <a:tc>
                  <a:txBody>
                    <a:bodyPr/>
                    <a:lstStyle/>
                    <a:p>
                      <a:r>
                        <a:rPr lang="en-IN" dirty="0"/>
                        <a:t>4.7</a:t>
                      </a:r>
                    </a:p>
                  </a:txBody>
                  <a:tcPr/>
                </a:tc>
                <a:tc>
                  <a:txBody>
                    <a:bodyPr/>
                    <a:lstStyle/>
                    <a:p>
                      <a:r>
                        <a:rPr lang="en-IN" dirty="0"/>
                        <a:t>3.1</a:t>
                      </a:r>
                    </a:p>
                  </a:txBody>
                  <a:tcPr/>
                </a:tc>
                <a:extLst>
                  <a:ext uri="{0D108BD9-81ED-4DB2-BD59-A6C34878D82A}">
                    <a16:rowId xmlns:a16="http://schemas.microsoft.com/office/drawing/2014/main" val="3915080330"/>
                  </a:ext>
                </a:extLst>
              </a:tr>
              <a:tr h="683342">
                <a:tc>
                  <a:txBody>
                    <a:bodyPr/>
                    <a:lstStyle/>
                    <a:p>
                      <a:r>
                        <a:rPr lang="en-IN" dirty="0" err="1"/>
                        <a:t>CO</a:t>
                      </a:r>
                      <a:r>
                        <a:rPr lang="en-IN" dirty="0" err="1">
                          <a:latin typeface="Constantia" panose="02030602050306030303" pitchFamily="18" charset="0"/>
                        </a:rPr>
                        <a:t>₂e</a:t>
                      </a:r>
                      <a:r>
                        <a:rPr lang="en-IN" dirty="0">
                          <a:latin typeface="Constantia" panose="02030602050306030303" pitchFamily="18" charset="0"/>
                        </a:rPr>
                        <a:t> </a:t>
                      </a:r>
                    </a:p>
                    <a:p>
                      <a:r>
                        <a:rPr lang="en-IN" dirty="0">
                          <a:latin typeface="Constantia" panose="02030602050306030303" pitchFamily="18" charset="0"/>
                        </a:rPr>
                        <a:t>(gram/min)</a:t>
                      </a:r>
                      <a:endParaRPr lang="en-IN" dirty="0"/>
                    </a:p>
                    <a:p>
                      <a:endParaRPr lang="en-IN" dirty="0"/>
                    </a:p>
                  </a:txBody>
                  <a:tcPr/>
                </a:tc>
                <a:tc>
                  <a:txBody>
                    <a:bodyPr/>
                    <a:lstStyle/>
                    <a:p>
                      <a:r>
                        <a:rPr lang="en-IN" dirty="0"/>
                        <a:t>2.6</a:t>
                      </a:r>
                    </a:p>
                  </a:txBody>
                  <a:tcPr/>
                </a:tc>
                <a:tc>
                  <a:txBody>
                    <a:bodyPr/>
                    <a:lstStyle/>
                    <a:p>
                      <a:r>
                        <a:rPr lang="en-IN" dirty="0"/>
                        <a:t>1.4</a:t>
                      </a:r>
                    </a:p>
                  </a:txBody>
                  <a:tcPr/>
                </a:tc>
                <a:tc>
                  <a:txBody>
                    <a:bodyPr/>
                    <a:lstStyle/>
                    <a:p>
                      <a:r>
                        <a:rPr lang="en-IN" dirty="0"/>
                        <a:t>0.9</a:t>
                      </a:r>
                    </a:p>
                  </a:txBody>
                  <a:tcPr/>
                </a:tc>
                <a:tc>
                  <a:txBody>
                    <a:bodyPr/>
                    <a:lstStyle/>
                    <a:p>
                      <a:r>
                        <a:rPr lang="en-IN" dirty="0"/>
                        <a:t>0.07</a:t>
                      </a:r>
                    </a:p>
                  </a:txBody>
                  <a:tcPr/>
                </a:tc>
                <a:tc>
                  <a:txBody>
                    <a:bodyPr/>
                    <a:lstStyle/>
                    <a:p>
                      <a:r>
                        <a:rPr lang="en-IN" dirty="0"/>
                        <a:t>0.04</a:t>
                      </a:r>
                    </a:p>
                  </a:txBody>
                  <a:tcPr/>
                </a:tc>
                <a:tc>
                  <a:txBody>
                    <a:bodyPr/>
                    <a:lstStyle/>
                    <a:p>
                      <a:r>
                        <a:rPr lang="en-IN" dirty="0"/>
                        <a:t>0.03</a:t>
                      </a:r>
                    </a:p>
                  </a:txBody>
                  <a:tcPr/>
                </a:tc>
                <a:extLst>
                  <a:ext uri="{0D108BD9-81ED-4DB2-BD59-A6C34878D82A}">
                    <a16:rowId xmlns:a16="http://schemas.microsoft.com/office/drawing/2014/main" val="2932771139"/>
                  </a:ext>
                </a:extLst>
              </a:tr>
              <a:tr h="683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Cost (Rupees)</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(approx.)</a:t>
                      </a:r>
                    </a:p>
                    <a:p>
                      <a:endParaRPr lang="en-IN" dirty="0"/>
                    </a:p>
                  </a:txBody>
                  <a:tcPr/>
                </a:tc>
                <a:tc>
                  <a:txBody>
                    <a:bodyPr/>
                    <a:lstStyle/>
                    <a:p>
                      <a:r>
                        <a:rPr lang="en-IN" dirty="0"/>
                        <a:t>2400</a:t>
                      </a:r>
                    </a:p>
                  </a:txBody>
                  <a:tcPr/>
                </a:tc>
                <a:tc>
                  <a:txBody>
                    <a:bodyPr/>
                    <a:lstStyle/>
                    <a:p>
                      <a:r>
                        <a:rPr lang="en-IN" dirty="0"/>
                        <a:t>1300</a:t>
                      </a:r>
                    </a:p>
                  </a:txBody>
                  <a:tcPr/>
                </a:tc>
                <a:tc>
                  <a:txBody>
                    <a:bodyPr/>
                    <a:lstStyle/>
                    <a:p>
                      <a:r>
                        <a:rPr lang="en-IN" dirty="0"/>
                        <a:t>800</a:t>
                      </a:r>
                    </a:p>
                  </a:txBody>
                  <a:tcPr/>
                </a:tc>
                <a:tc>
                  <a:txBody>
                    <a:bodyPr/>
                    <a:lstStyle/>
                    <a:p>
                      <a:r>
                        <a:rPr lang="en-IN" dirty="0"/>
                        <a:t>850</a:t>
                      </a:r>
                    </a:p>
                  </a:txBody>
                  <a:tcPr/>
                </a:tc>
                <a:tc>
                  <a:txBody>
                    <a:bodyPr/>
                    <a:lstStyle/>
                    <a:p>
                      <a:r>
                        <a:rPr lang="en-IN" dirty="0"/>
                        <a:t>500</a:t>
                      </a:r>
                    </a:p>
                  </a:txBody>
                  <a:tcPr/>
                </a:tc>
                <a:tc>
                  <a:txBody>
                    <a:bodyPr/>
                    <a:lstStyle/>
                    <a:p>
                      <a:r>
                        <a:rPr lang="en-IN" dirty="0"/>
                        <a:t>350</a:t>
                      </a:r>
                    </a:p>
                  </a:txBody>
                  <a:tcPr/>
                </a:tc>
                <a:extLst>
                  <a:ext uri="{0D108BD9-81ED-4DB2-BD59-A6C34878D82A}">
                    <a16:rowId xmlns:a16="http://schemas.microsoft.com/office/drawing/2014/main" val="3723493056"/>
                  </a:ext>
                </a:extLst>
              </a:tr>
            </a:tbl>
          </a:graphicData>
        </a:graphic>
      </p:graphicFrame>
      <p:sp>
        <p:nvSpPr>
          <p:cNvPr id="4" name="Content Placeholder 3">
            <a:extLst>
              <a:ext uri="{FF2B5EF4-FFF2-40B4-BE49-F238E27FC236}">
                <a16:creationId xmlns:a16="http://schemas.microsoft.com/office/drawing/2014/main" id="{1F0CB926-2ED1-2D7E-5164-CE8FF9997B59}"/>
              </a:ext>
            </a:extLst>
          </p:cNvPr>
          <p:cNvSpPr>
            <a:spLocks noGrp="1"/>
          </p:cNvSpPr>
          <p:nvPr>
            <p:ph sz="quarter" idx="16"/>
          </p:nvPr>
        </p:nvSpPr>
        <p:spPr>
          <a:xfrm>
            <a:off x="979488" y="609600"/>
            <a:ext cx="10150475" cy="953729"/>
          </a:xfrm>
        </p:spPr>
        <p:txBody>
          <a:bodyPr/>
          <a:lstStyle/>
          <a:p>
            <a:pPr marL="0" indent="0">
              <a:buNone/>
            </a:pPr>
            <a:r>
              <a:rPr lang="en-IN" dirty="0"/>
              <a:t>Comparison of Volatile Anaesthetic usage for 2 hr steady state simulation in 40 yr old 80kg male patient, breathing system volume 8 L</a:t>
            </a:r>
          </a:p>
        </p:txBody>
      </p:sp>
    </p:spTree>
    <p:extLst>
      <p:ext uri="{BB962C8B-B14F-4D97-AF65-F5344CB8AC3E}">
        <p14:creationId xmlns:p14="http://schemas.microsoft.com/office/powerpoint/2010/main" val="3526879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4158-9DB7-6088-0561-AF8F222315B6}"/>
              </a:ext>
            </a:extLst>
          </p:cNvPr>
          <p:cNvSpPr>
            <a:spLocks noGrp="1"/>
          </p:cNvSpPr>
          <p:nvPr>
            <p:ph type="ctrTitle"/>
          </p:nvPr>
        </p:nvSpPr>
        <p:spPr>
          <a:xfrm>
            <a:off x="3181516" y="1193715"/>
            <a:ext cx="7964903" cy="2876839"/>
          </a:xfrm>
        </p:spPr>
        <p:txBody>
          <a:bodyPr/>
          <a:lstStyle/>
          <a:p>
            <a:r>
              <a:rPr lang="en-IN" dirty="0"/>
              <a:t>The table shows the lower carbon footprint of sevoflurane and lower cost vis-à-vis desflurane across all flows and therefore makes a strong case for</a:t>
            </a:r>
            <a:br>
              <a:rPr lang="en-IN" dirty="0"/>
            </a:br>
            <a:br>
              <a:rPr lang="en-IN" dirty="0"/>
            </a:br>
            <a:r>
              <a:rPr lang="en-IN" dirty="0"/>
              <a:t> </a:t>
            </a:r>
            <a:r>
              <a:rPr lang="en-IN" i="1" dirty="0"/>
              <a:t>use of desflurane &amp; nitrous oxide in specific clinically indicated cases</a:t>
            </a:r>
          </a:p>
        </p:txBody>
      </p:sp>
    </p:spTree>
    <p:extLst>
      <p:ext uri="{BB962C8B-B14F-4D97-AF65-F5344CB8AC3E}">
        <p14:creationId xmlns:p14="http://schemas.microsoft.com/office/powerpoint/2010/main" val="691295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F59964-0AF5-623C-F552-C389BC460053}"/>
              </a:ext>
            </a:extLst>
          </p:cNvPr>
          <p:cNvSpPr>
            <a:spLocks noGrp="1"/>
          </p:cNvSpPr>
          <p:nvPr>
            <p:ph sz="quarter" idx="16"/>
          </p:nvPr>
        </p:nvSpPr>
        <p:spPr>
          <a:xfrm>
            <a:off x="648930" y="501444"/>
            <a:ext cx="10481034" cy="5820697"/>
          </a:xfrm>
        </p:spPr>
        <p:txBody>
          <a:bodyPr>
            <a:normAutofit lnSpcReduction="10000"/>
          </a:bodyPr>
          <a:lstStyle/>
          <a:p>
            <a:pPr marL="0" indent="0" algn="ctr">
              <a:lnSpc>
                <a:spcPct val="107000"/>
              </a:lnSpc>
              <a:spcAft>
                <a:spcPts val="800"/>
              </a:spcAft>
              <a:buNone/>
            </a:pP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References</a:t>
            </a:r>
          </a:p>
          <a:p>
            <a:pPr>
              <a:lnSpc>
                <a:spcPct val="107000"/>
              </a:lnSpc>
              <a:spcAft>
                <a:spcPts val="800"/>
              </a:spcAft>
            </a:pP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1. </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Varughese S, Ahmed R. Environmental and Occupational Considerations of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Anesthesia</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A Narrative Review and Update.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Anesth</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Analg</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2021 Oct 1;133(4):826-835.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doi</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10.1213/ANE.0000000000005504</a:t>
            </a:r>
            <a:endPar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2. Campbell M, Pierce JMT. Atmospheric science, anaesthesia and the environment. BJA education 15 (4): 173–179 (2015). </a:t>
            </a:r>
            <a:r>
              <a:rPr lang="en-IN" sz="1800" kern="100" dirty="0" err="1">
                <a:effectLst/>
                <a:latin typeface="Segoe UI Historic" panose="020B0502040204020203" pitchFamily="34" charset="0"/>
                <a:ea typeface="Segoe UI Historic" panose="020B0502040204020203" pitchFamily="34" charset="0"/>
                <a:cs typeface="Segoe UI Historic" panose="020B0502040204020203" pitchFamily="34" charset="0"/>
              </a:rPr>
              <a:t>doi</a:t>
            </a: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 10.1093/</a:t>
            </a:r>
            <a:r>
              <a:rPr lang="en-IN" sz="1800" kern="100" dirty="0" err="1">
                <a:effectLst/>
                <a:latin typeface="Segoe UI Historic" panose="020B0502040204020203" pitchFamily="34" charset="0"/>
                <a:ea typeface="Segoe UI Historic" panose="020B0502040204020203" pitchFamily="34" charset="0"/>
                <a:cs typeface="Segoe UI Historic" panose="020B0502040204020203" pitchFamily="34" charset="0"/>
              </a:rPr>
              <a:t>bjaceaccp</a:t>
            </a: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/mku033</a:t>
            </a:r>
          </a:p>
          <a:p>
            <a:pPr>
              <a:lnSpc>
                <a:spcPct val="107000"/>
              </a:lnSpc>
              <a:spcAft>
                <a:spcPts val="800"/>
              </a:spcAft>
            </a:pP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3.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Özelsel</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TJ,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Sondekoppam</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RV,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Buro</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K. The future is now-it's time to rethink the application of the Global Warming Potential to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anesthesia</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Can J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Anaesth</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2019 Nov;66(11):1291-1295.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doi</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10.1007/s12630-019-01385-w.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Epub</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2019 May 8</a:t>
            </a:r>
            <a:endPar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r>
              <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rPr>
              <a:t>4. </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Sherman J, Le C,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Lamers</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V,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Eckelman</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M. Life cycle greenhouse gas emissions of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anesthetic</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drugs.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Anesth</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Analg</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2012 May;114(5):1086-90.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doi</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10.1213/ANE.0b013e31824f6940. </a:t>
            </a:r>
            <a:r>
              <a:rPr lang="en-IN" sz="1800" kern="10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Epub</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2012 Apr 4</a:t>
            </a:r>
          </a:p>
          <a:p>
            <a:pPr>
              <a:lnSpc>
                <a:spcPct val="107000"/>
              </a:lnSpc>
              <a:spcAft>
                <a:spcPts val="800"/>
              </a:spcAft>
            </a:pPr>
            <a:r>
              <a:rPr lang="en-US" dirty="0">
                <a:solidFill>
                  <a:srgbClr val="212121"/>
                </a:solidFill>
                <a:latin typeface="Segoe UI Historic" panose="020B0502040204020203" pitchFamily="34" charset="0"/>
                <a:ea typeface="Segoe UI Historic" panose="020B0502040204020203" pitchFamily="34" charset="0"/>
                <a:cs typeface="Segoe UI Historic" panose="020B0502040204020203" pitchFamily="34" charset="0"/>
              </a:rPr>
              <a:t>5</a:t>
            </a:r>
            <a:r>
              <a:rPr lang="en-US" sz="1800" b="0" i="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r>
              <a:rPr lang="en-IN" sz="1800" b="0" i="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Devlin-</a:t>
            </a:r>
            <a:r>
              <a:rPr lang="en-IN" sz="1800" b="0" i="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Hegedus</a:t>
            </a:r>
            <a:r>
              <a:rPr lang="en-IN" sz="1800" b="0" i="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JA, </a:t>
            </a:r>
            <a:r>
              <a:rPr lang="en-IN" sz="1800" b="0" i="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McGain</a:t>
            </a:r>
            <a:r>
              <a:rPr lang="en-IN" sz="1800" b="0" i="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F, Harris RD, Sherman JD. Action guidance for addressing pollution from inhalational anaesthetics. Anaesthesia. 2022 Sep;77(9):1023-1029. </a:t>
            </a:r>
            <a:r>
              <a:rPr lang="en-IN" sz="1800" b="0" i="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doi</a:t>
            </a:r>
            <a:r>
              <a:rPr lang="en-IN" sz="1800" b="0" i="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10.1111/anae.15785. </a:t>
            </a:r>
            <a:r>
              <a:rPr lang="en-IN" sz="1800" b="0" i="0" dirty="0" err="1">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Epub</a:t>
            </a:r>
            <a:r>
              <a:rPr lang="en-IN" sz="1800" b="0" i="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2022 Jun 21. PMID: 35729804; PMCID: PMC9543086</a:t>
            </a:r>
            <a:endPar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endParaRPr>
          </a:p>
          <a:p>
            <a:r>
              <a:rPr lang="en-IN" kern="100" dirty="0">
                <a:solidFill>
                  <a:srgbClr val="212121"/>
                </a:solidFill>
                <a:latin typeface="Segoe UI Historic" panose="020B0502040204020203" pitchFamily="34" charset="0"/>
                <a:ea typeface="Segoe UI Historic" panose="020B0502040204020203" pitchFamily="34" charset="0"/>
                <a:cs typeface="Segoe UI Historic" panose="020B0502040204020203" pitchFamily="34" charset="0"/>
              </a:rPr>
              <a:t>6</a:t>
            </a: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a:t>
            </a:r>
            <a:r>
              <a:rPr lang="en-US" kern="1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 </a:t>
            </a:r>
            <a:r>
              <a:rPr lang="en-US" sz="18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Sulbaek</a:t>
            </a:r>
            <a:r>
              <a:rPr lang="en-US" sz="18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Andersen MP, Nielsen OJ, Wallington TJ, </a:t>
            </a:r>
            <a:r>
              <a:rPr lang="en-US" sz="18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Karpichev</a:t>
            </a:r>
            <a:r>
              <a:rPr lang="en-US" sz="18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B, Sander SP. Medical intelligence article: assessing the impact on global climate from general anesthetic gases. </a:t>
            </a:r>
            <a:r>
              <a:rPr lang="en-US" sz="18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Anesth</a:t>
            </a:r>
            <a:r>
              <a:rPr lang="en-US" sz="18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a:t>
            </a:r>
            <a:r>
              <a:rPr lang="en-US" sz="18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Analg</a:t>
            </a:r>
            <a:r>
              <a:rPr lang="en-US" sz="18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2012;114:1081-5</a:t>
            </a:r>
          </a:p>
          <a:p>
            <a:pPr marL="0" indent="0">
              <a:buNone/>
            </a:pPr>
            <a:r>
              <a:rPr lang="en-IN" sz="1800" kern="100" dirty="0">
                <a:solidFill>
                  <a:srgbClr val="212121"/>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endParaRPr lang="en-IN" sz="1800" kern="100" dirty="0">
              <a:effectLst/>
              <a:latin typeface="Segoe UI Historic" panose="020B0502040204020203" pitchFamily="34" charset="0"/>
              <a:ea typeface="Segoe UI Historic" panose="020B0502040204020203" pitchFamily="34" charset="0"/>
              <a:cs typeface="Segoe UI Historic" panose="020B0502040204020203" pitchFamily="34" charset="0"/>
            </a:endParaRPr>
          </a:p>
          <a:p>
            <a:endParaRPr lang="en-IN" dirty="0"/>
          </a:p>
        </p:txBody>
      </p:sp>
    </p:spTree>
    <p:extLst>
      <p:ext uri="{BB962C8B-B14F-4D97-AF65-F5344CB8AC3E}">
        <p14:creationId xmlns:p14="http://schemas.microsoft.com/office/powerpoint/2010/main" val="332919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F59964-0AF5-623C-F552-C389BC460053}"/>
              </a:ext>
            </a:extLst>
          </p:cNvPr>
          <p:cNvSpPr>
            <a:spLocks noGrp="1"/>
          </p:cNvSpPr>
          <p:nvPr>
            <p:ph sz="quarter" idx="16"/>
          </p:nvPr>
        </p:nvSpPr>
        <p:spPr>
          <a:xfrm>
            <a:off x="648930" y="501444"/>
            <a:ext cx="10481034" cy="6174659"/>
          </a:xfrm>
        </p:spPr>
        <p:txBody>
          <a:bodyPr>
            <a:normAutofit/>
          </a:bodyPr>
          <a:lstStyle/>
          <a:p>
            <a:r>
              <a:rPr lang="en-IN" sz="1600" kern="100" dirty="0">
                <a:latin typeface="Segoe UI" panose="020B0502040204020203" pitchFamily="34" charset="0"/>
                <a:ea typeface="Segoe UI Historic" panose="020B0502040204020203" pitchFamily="34" charset="0"/>
                <a:cs typeface="Segoe UI" panose="020B0502040204020203" pitchFamily="34" charset="0"/>
              </a:rPr>
              <a:t>7. </a:t>
            </a:r>
            <a:r>
              <a:rPr lang="en-IN" sz="1600" kern="100" dirty="0">
                <a:effectLst/>
                <a:latin typeface="Segoe UI" panose="020B0502040204020203" pitchFamily="34" charset="0"/>
                <a:ea typeface="Segoe UI Historic" panose="020B0502040204020203" pitchFamily="34" charset="0"/>
                <a:cs typeface="Segoe UI" panose="020B0502040204020203" pitchFamily="34" charset="0"/>
              </a:rPr>
              <a:t> </a:t>
            </a:r>
            <a:r>
              <a:rPr lang="en-IN" sz="1600" kern="10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White SM, Shelton CL, Gelb AW, Lawson C, </a:t>
            </a:r>
            <a:r>
              <a:rPr lang="en-IN" sz="1600" kern="10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McGain</a:t>
            </a:r>
            <a:r>
              <a:rPr lang="en-IN" sz="1600" kern="10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F, </a:t>
            </a:r>
            <a:r>
              <a:rPr lang="en-IN" sz="1600" kern="10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Muret</a:t>
            </a:r>
            <a:r>
              <a:rPr lang="en-IN" sz="1600" kern="10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J, Sherman JD; representing the World Federation of Societies of Anaesthesiologists Global Working Group on Environmental Sustainability in Anaesthesia. Principles of environmentally-sustainable anaesthesia: a global consensus statement from the World Federation of Societies of Anaesthesiologists. Anaesthesia. 2022 Feb;77(2):201-212. </a:t>
            </a:r>
            <a:r>
              <a:rPr lang="en-IN" sz="1600" kern="10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doi</a:t>
            </a:r>
            <a:r>
              <a:rPr lang="en-IN" sz="1600" kern="10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10.1111/anae.15598. </a:t>
            </a:r>
            <a:r>
              <a:rPr lang="en-IN" sz="1600" kern="10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Epub</a:t>
            </a:r>
            <a:r>
              <a:rPr lang="en-IN" sz="1600" kern="10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2021 Nov 1</a:t>
            </a:r>
          </a:p>
          <a:p>
            <a:endParaRPr lang="en-IN" sz="1600" kern="100" dirty="0">
              <a:solidFill>
                <a:srgbClr val="212121"/>
              </a:solidFill>
              <a:latin typeface="Segoe UI" panose="020B0502040204020203" pitchFamily="34" charset="0"/>
              <a:ea typeface="Segoe UI Historic" panose="020B0502040204020203" pitchFamily="34" charset="0"/>
              <a:cs typeface="Segoe UI" panose="020B0502040204020203" pitchFamily="34" charset="0"/>
            </a:endParaRPr>
          </a:p>
          <a:p>
            <a:r>
              <a:rPr lang="en-IN" sz="1600" dirty="0">
                <a:solidFill>
                  <a:srgbClr val="212121"/>
                </a:solidFill>
                <a:latin typeface="Segoe UI" panose="020B0502040204020203" pitchFamily="34" charset="0"/>
                <a:ea typeface="Segoe UI Historic" panose="020B0502040204020203" pitchFamily="34" charset="0"/>
                <a:cs typeface="Segoe UI" panose="020B0502040204020203" pitchFamily="34" charset="0"/>
              </a:rPr>
              <a:t>8</a:t>
            </a:r>
            <a:r>
              <a:rPr lang="en-IN" sz="1600" b="0" i="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Shine KP. Climate effect of inhaled anaesthetics. Br J </a:t>
            </a:r>
            <a:r>
              <a:rPr lang="en-IN" sz="1600" b="0" i="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Anaesth</a:t>
            </a:r>
            <a:r>
              <a:rPr lang="en-IN" sz="1600" b="0" i="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2010 Dec;105(6):731-3. </a:t>
            </a:r>
            <a:r>
              <a:rPr lang="en-IN" sz="1600" b="0" i="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doi</a:t>
            </a:r>
            <a:r>
              <a:rPr lang="en-IN" sz="1600" b="0" i="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10.1093/</a:t>
            </a:r>
            <a:r>
              <a:rPr lang="en-IN" sz="1600" b="0" i="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bja</a:t>
            </a:r>
            <a:r>
              <a:rPr lang="en-IN" sz="1600" b="0" i="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/aeq313. Erratum in: Br J </a:t>
            </a:r>
            <a:r>
              <a:rPr lang="en-IN" sz="1600" b="0" i="0" dirty="0" err="1">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Anaesth</a:t>
            </a:r>
            <a:r>
              <a:rPr lang="en-IN" sz="1600" b="0" i="0" dirty="0">
                <a:solidFill>
                  <a:srgbClr val="212121"/>
                </a:solidFill>
                <a:effectLst/>
                <a:latin typeface="Segoe UI" panose="020B0502040204020203" pitchFamily="34" charset="0"/>
                <a:ea typeface="Segoe UI Historic" panose="020B0502040204020203" pitchFamily="34" charset="0"/>
                <a:cs typeface="Segoe UI" panose="020B0502040204020203" pitchFamily="34" charset="0"/>
              </a:rPr>
              <a:t>. 2011 Feb;106(2):288. PMID: 21081682.</a:t>
            </a:r>
          </a:p>
          <a:p>
            <a:r>
              <a:rPr lang="en-IN" sz="1600" dirty="0">
                <a:solidFill>
                  <a:srgbClr val="212121"/>
                </a:solidFill>
                <a:latin typeface="Segoe UI" panose="020B0502040204020203" pitchFamily="34" charset="0"/>
                <a:ea typeface="Segoe UI Historic" panose="020B0502040204020203" pitchFamily="34" charset="0"/>
                <a:cs typeface="Segoe UI" panose="020B0502040204020203" pitchFamily="34" charset="0"/>
              </a:rPr>
              <a:t>9</a:t>
            </a:r>
            <a:r>
              <a:rPr lang="en-IN"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 </a:t>
            </a:r>
            <a:r>
              <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MacNeill AJ, Lillywhite R, Brown CJ. The impact of surgery on global climate: a carbon </a:t>
            </a:r>
            <a:r>
              <a:rPr lang="en-US" sz="16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footprinting</a:t>
            </a:r>
            <a:r>
              <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study of operating theatres in three health systems. Lancet Planet Health. 2017 Dec;1(9):e381-e388. </a:t>
            </a:r>
            <a:r>
              <a:rPr lang="en-US" sz="16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doi</a:t>
            </a:r>
            <a:r>
              <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10.1016/S2542-5196(17)30162-6</a:t>
            </a:r>
          </a:p>
          <a:p>
            <a:endPar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endParaRPr>
          </a:p>
          <a:p>
            <a:r>
              <a:rPr lang="en-US"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10. </a:t>
            </a:r>
            <a:r>
              <a:rPr lang="en-IN" sz="1600" b="0" i="0" dirty="0" err="1">
                <a:solidFill>
                  <a:srgbClr val="212121"/>
                </a:solidFill>
                <a:effectLst/>
                <a:latin typeface="Segoe UI" panose="020B0502040204020203" pitchFamily="34" charset="0"/>
                <a:cs typeface="Segoe UI" panose="020B0502040204020203" pitchFamily="34" charset="0"/>
              </a:rPr>
              <a:t>McGain</a:t>
            </a:r>
            <a:r>
              <a:rPr lang="en-IN" sz="1600" b="0" i="0" dirty="0">
                <a:solidFill>
                  <a:srgbClr val="212121"/>
                </a:solidFill>
                <a:effectLst/>
                <a:latin typeface="Segoe UI" panose="020B0502040204020203" pitchFamily="34" charset="0"/>
                <a:cs typeface="Segoe UI" panose="020B0502040204020203" pitchFamily="34" charset="0"/>
              </a:rPr>
              <a:t> F, </a:t>
            </a:r>
            <a:r>
              <a:rPr lang="en-IN" sz="1600" b="0" i="0" dirty="0" err="1">
                <a:solidFill>
                  <a:srgbClr val="212121"/>
                </a:solidFill>
                <a:effectLst/>
                <a:latin typeface="Segoe UI" panose="020B0502040204020203" pitchFamily="34" charset="0"/>
                <a:cs typeface="Segoe UI" panose="020B0502040204020203" pitchFamily="34" charset="0"/>
              </a:rPr>
              <a:t>Muret</a:t>
            </a:r>
            <a:r>
              <a:rPr lang="en-IN" sz="1600" b="0" i="0" dirty="0">
                <a:solidFill>
                  <a:srgbClr val="212121"/>
                </a:solidFill>
                <a:effectLst/>
                <a:latin typeface="Segoe UI" panose="020B0502040204020203" pitchFamily="34" charset="0"/>
                <a:cs typeface="Segoe UI" panose="020B0502040204020203" pitchFamily="34" charset="0"/>
              </a:rPr>
              <a:t> J, Lawson C, Sherman JD. Environmental sustainability in anaesthesia and critical care. Br J </a:t>
            </a:r>
            <a:r>
              <a:rPr lang="en-IN" sz="1600" b="0" i="0" dirty="0" err="1">
                <a:solidFill>
                  <a:srgbClr val="212121"/>
                </a:solidFill>
                <a:effectLst/>
                <a:latin typeface="Segoe UI" panose="020B0502040204020203" pitchFamily="34" charset="0"/>
                <a:cs typeface="Segoe UI" panose="020B0502040204020203" pitchFamily="34" charset="0"/>
              </a:rPr>
              <a:t>Anaesth</a:t>
            </a:r>
            <a:r>
              <a:rPr lang="en-IN" sz="1600" b="0" i="0" dirty="0">
                <a:solidFill>
                  <a:srgbClr val="212121"/>
                </a:solidFill>
                <a:effectLst/>
                <a:latin typeface="Segoe UI" panose="020B0502040204020203" pitchFamily="34" charset="0"/>
                <a:cs typeface="Segoe UI" panose="020B0502040204020203" pitchFamily="34" charset="0"/>
              </a:rPr>
              <a:t>. 2020 Nov;125(5):680-692. </a:t>
            </a:r>
            <a:r>
              <a:rPr lang="en-IN" sz="1600" b="0" i="0" dirty="0" err="1">
                <a:solidFill>
                  <a:srgbClr val="212121"/>
                </a:solidFill>
                <a:effectLst/>
                <a:latin typeface="Segoe UI" panose="020B0502040204020203" pitchFamily="34" charset="0"/>
                <a:cs typeface="Segoe UI" panose="020B0502040204020203" pitchFamily="34" charset="0"/>
              </a:rPr>
              <a:t>doi</a:t>
            </a:r>
            <a:r>
              <a:rPr lang="en-IN" sz="1600" b="0" i="0" dirty="0">
                <a:solidFill>
                  <a:srgbClr val="212121"/>
                </a:solidFill>
                <a:effectLst/>
                <a:latin typeface="Segoe UI" panose="020B0502040204020203" pitchFamily="34" charset="0"/>
                <a:cs typeface="Segoe UI" panose="020B0502040204020203" pitchFamily="34" charset="0"/>
              </a:rPr>
              <a:t>: 10.1016/j.bja.2020.06.055</a:t>
            </a:r>
            <a:endParaRPr lang="en-US" sz="1600" dirty="0">
              <a:solidFill>
                <a:srgbClr val="212121"/>
              </a:solidFill>
              <a:latin typeface="Segoe UI" panose="020B0502040204020203" pitchFamily="34" charset="0"/>
              <a:ea typeface="PMingLiU-ExtB" panose="02020500000000000000" pitchFamily="18" charset="-120"/>
              <a:cs typeface="Segoe UI" panose="020B0502040204020203" pitchFamily="34" charset="0"/>
            </a:endParaRPr>
          </a:p>
          <a:p>
            <a:r>
              <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11. </a:t>
            </a:r>
            <a:r>
              <a:rPr lang="en-IN" sz="1600" b="0" i="0" dirty="0">
                <a:solidFill>
                  <a:srgbClr val="212121"/>
                </a:solidFill>
                <a:effectLst/>
                <a:latin typeface="Segoe UI" panose="020B0502040204020203" pitchFamily="34" charset="0"/>
                <a:cs typeface="Segoe UI" panose="020B0502040204020203" pitchFamily="34" charset="0"/>
              </a:rPr>
              <a:t>Shelton CL, McBain SC, Mortimer F, White SM. A new role for anaesthetists in environmentally-sustainable healthcare. Anaesthesia. 2019 Sep;74(9):1091-1094. </a:t>
            </a:r>
            <a:r>
              <a:rPr lang="en-IN" sz="1600" b="0" i="0" dirty="0" err="1">
                <a:solidFill>
                  <a:srgbClr val="212121"/>
                </a:solidFill>
                <a:effectLst/>
                <a:latin typeface="Segoe UI" panose="020B0502040204020203" pitchFamily="34" charset="0"/>
                <a:cs typeface="Segoe UI" panose="020B0502040204020203" pitchFamily="34" charset="0"/>
              </a:rPr>
              <a:t>doi</a:t>
            </a:r>
            <a:r>
              <a:rPr lang="en-IN" sz="1600" b="0" i="0" dirty="0">
                <a:solidFill>
                  <a:srgbClr val="212121"/>
                </a:solidFill>
                <a:effectLst/>
                <a:latin typeface="Segoe UI" panose="020B0502040204020203" pitchFamily="34" charset="0"/>
                <a:cs typeface="Segoe UI" panose="020B0502040204020203" pitchFamily="34" charset="0"/>
              </a:rPr>
              <a:t>: 10.1111/anae.14647</a:t>
            </a:r>
          </a:p>
          <a:p>
            <a:r>
              <a:rPr lang="en-IN"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12. </a:t>
            </a:r>
            <a:r>
              <a:rPr lang="en-IN" sz="1600" b="0" i="0" dirty="0">
                <a:solidFill>
                  <a:srgbClr val="333333"/>
                </a:solidFill>
                <a:effectLst/>
                <a:latin typeface="Segoe UI" panose="020B0502040204020203" pitchFamily="34" charset="0"/>
                <a:cs typeface="Segoe UI" panose="020B0502040204020203" pitchFamily="34" charset="0"/>
              </a:rPr>
              <a:t>Peter-Paul Pichler </a:t>
            </a:r>
            <a:r>
              <a:rPr lang="en-IN" sz="1600" b="0" i="1" dirty="0">
                <a:solidFill>
                  <a:srgbClr val="333333"/>
                </a:solidFill>
                <a:effectLst/>
                <a:latin typeface="Segoe UI" panose="020B0502040204020203" pitchFamily="34" charset="0"/>
                <a:cs typeface="Segoe UI" panose="020B0502040204020203" pitchFamily="34" charset="0"/>
              </a:rPr>
              <a:t>et al</a:t>
            </a:r>
            <a:r>
              <a:rPr lang="en-IN" sz="1600" b="0" i="0" dirty="0">
                <a:solidFill>
                  <a:srgbClr val="333333"/>
                </a:solidFill>
                <a:effectLst/>
                <a:latin typeface="Segoe UI" panose="020B0502040204020203" pitchFamily="34" charset="0"/>
                <a:cs typeface="Segoe UI" panose="020B0502040204020203" pitchFamily="34" charset="0"/>
              </a:rPr>
              <a:t> 2019 </a:t>
            </a:r>
            <a:r>
              <a:rPr lang="en-IN" sz="1600" b="0" i="1" dirty="0">
                <a:solidFill>
                  <a:srgbClr val="333333"/>
                </a:solidFill>
                <a:effectLst/>
                <a:latin typeface="Segoe UI" panose="020B0502040204020203" pitchFamily="34" charset="0"/>
                <a:cs typeface="Segoe UI" panose="020B0502040204020203" pitchFamily="34" charset="0"/>
              </a:rPr>
              <a:t>Environ. Res. Lett.</a:t>
            </a:r>
            <a:r>
              <a:rPr lang="en-IN" sz="1600" b="0" i="0" dirty="0">
                <a:solidFill>
                  <a:srgbClr val="333333"/>
                </a:solidFill>
                <a:effectLst/>
                <a:latin typeface="Segoe UI" panose="020B0502040204020203" pitchFamily="34" charset="0"/>
                <a:cs typeface="Segoe UI" panose="020B0502040204020203" pitchFamily="34" charset="0"/>
              </a:rPr>
              <a:t> </a:t>
            </a:r>
            <a:r>
              <a:rPr lang="en-IN" sz="1600" b="1" i="0" dirty="0">
                <a:solidFill>
                  <a:srgbClr val="333333"/>
                </a:solidFill>
                <a:effectLst/>
                <a:latin typeface="Segoe UI" panose="020B0502040204020203" pitchFamily="34" charset="0"/>
                <a:cs typeface="Segoe UI" panose="020B0502040204020203" pitchFamily="34" charset="0"/>
              </a:rPr>
              <a:t>14</a:t>
            </a:r>
            <a:r>
              <a:rPr lang="en-IN" sz="1600" b="0" i="0" dirty="0">
                <a:solidFill>
                  <a:srgbClr val="333333"/>
                </a:solidFill>
                <a:effectLst/>
                <a:latin typeface="Segoe UI" panose="020B0502040204020203" pitchFamily="34" charset="0"/>
                <a:cs typeface="Segoe UI" panose="020B0502040204020203" pitchFamily="34" charset="0"/>
              </a:rPr>
              <a:t> 064004</a:t>
            </a:r>
          </a:p>
          <a:p>
            <a:endParaRPr lang="en-IN" dirty="0"/>
          </a:p>
        </p:txBody>
      </p:sp>
    </p:spTree>
    <p:extLst>
      <p:ext uri="{BB962C8B-B14F-4D97-AF65-F5344CB8AC3E}">
        <p14:creationId xmlns:p14="http://schemas.microsoft.com/office/powerpoint/2010/main" val="1846970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27B9DB-B292-D189-6CC9-4B22A8939BE9}"/>
              </a:ext>
            </a:extLst>
          </p:cNvPr>
          <p:cNvSpPr>
            <a:spLocks noGrp="1"/>
          </p:cNvSpPr>
          <p:nvPr>
            <p:ph sz="quarter" idx="16"/>
          </p:nvPr>
        </p:nvSpPr>
        <p:spPr>
          <a:xfrm>
            <a:off x="980124" y="629264"/>
            <a:ext cx="10149840" cy="5604387"/>
          </a:xfrm>
        </p:spPr>
        <p:txBody>
          <a:bodyPr/>
          <a:lstStyle/>
          <a:p>
            <a:r>
              <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13. Thiel CL, </a:t>
            </a:r>
            <a:r>
              <a:rPr lang="en-US" sz="16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Eckelman</a:t>
            </a:r>
            <a:r>
              <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M, Guido R, </a:t>
            </a:r>
            <a:r>
              <a:rPr lang="en-US" sz="1600" b="0" i="0" dirty="0" err="1">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Huddlestome</a:t>
            </a:r>
            <a:r>
              <a:rPr lang="en-US" sz="1600" b="0" i="0" dirty="0">
                <a:solidFill>
                  <a:srgbClr val="212121"/>
                </a:solidFill>
                <a:effectLst/>
                <a:latin typeface="Segoe UI" panose="020B0502040204020203" pitchFamily="34" charset="0"/>
                <a:ea typeface="PMingLiU-ExtB" panose="02020500000000000000" pitchFamily="18" charset="-120"/>
                <a:cs typeface="Segoe UI" panose="020B0502040204020203" pitchFamily="34" charset="0"/>
              </a:rPr>
              <a:t> M, Landis AE, Sherman J et al. Environmental impacts of surgical procedures: life cycle assessment of hysterectomy in the United States. Environ Sci Technol. 2015 Feb 3: 49(3); 1779-86</a:t>
            </a:r>
          </a:p>
          <a:p>
            <a:r>
              <a:rPr lang="en-US"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14. </a:t>
            </a:r>
            <a:r>
              <a:rPr lang="en-US" sz="1600" dirty="0" err="1">
                <a:solidFill>
                  <a:srgbClr val="212121"/>
                </a:solidFill>
                <a:latin typeface="Segoe UI" panose="020B0502040204020203" pitchFamily="34" charset="0"/>
                <a:ea typeface="PMingLiU-ExtB" panose="02020500000000000000" pitchFamily="18" charset="-120"/>
                <a:cs typeface="Segoe UI" panose="020B0502040204020203" pitchFamily="34" charset="0"/>
              </a:rPr>
              <a:t>Rubsam</a:t>
            </a:r>
            <a:r>
              <a:rPr lang="en-US"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 ML, Kruse P, </a:t>
            </a:r>
            <a:r>
              <a:rPr lang="en-US" sz="1600" dirty="0" err="1">
                <a:solidFill>
                  <a:srgbClr val="212121"/>
                </a:solidFill>
                <a:latin typeface="Segoe UI" panose="020B0502040204020203" pitchFamily="34" charset="0"/>
                <a:ea typeface="PMingLiU-ExtB" panose="02020500000000000000" pitchFamily="18" charset="-120"/>
                <a:cs typeface="Segoe UI" panose="020B0502040204020203" pitchFamily="34" charset="0"/>
              </a:rPr>
              <a:t>Dietzler</a:t>
            </a:r>
            <a:r>
              <a:rPr lang="en-US"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 Y, </a:t>
            </a:r>
            <a:r>
              <a:rPr lang="en-US" sz="1600" dirty="0" err="1">
                <a:solidFill>
                  <a:srgbClr val="212121"/>
                </a:solidFill>
                <a:latin typeface="Segoe UI" panose="020B0502040204020203" pitchFamily="34" charset="0"/>
                <a:ea typeface="PMingLiU-ExtB" panose="02020500000000000000" pitchFamily="18" charset="-120"/>
                <a:cs typeface="Segoe UI" panose="020B0502040204020203" pitchFamily="34" charset="0"/>
              </a:rPr>
              <a:t>Kropf</a:t>
            </a:r>
            <a:r>
              <a:rPr lang="en-US"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 M, Bette B, </a:t>
            </a:r>
            <a:r>
              <a:rPr lang="en-US" sz="1600" dirty="0" err="1">
                <a:solidFill>
                  <a:srgbClr val="212121"/>
                </a:solidFill>
                <a:latin typeface="Segoe UI" panose="020B0502040204020203" pitchFamily="34" charset="0"/>
                <a:ea typeface="PMingLiU-ExtB" panose="02020500000000000000" pitchFamily="18" charset="-120"/>
                <a:cs typeface="Segoe UI" panose="020B0502040204020203" pitchFamily="34" charset="0"/>
              </a:rPr>
              <a:t>Zarbock</a:t>
            </a:r>
            <a:r>
              <a:rPr lang="en-US"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 A, Kim SC, </a:t>
            </a:r>
            <a:r>
              <a:rPr lang="en-US" sz="1600" dirty="0" err="1">
                <a:solidFill>
                  <a:srgbClr val="212121"/>
                </a:solidFill>
                <a:latin typeface="Segoe UI" panose="020B0502040204020203" pitchFamily="34" charset="0"/>
                <a:ea typeface="PMingLiU-ExtB" panose="02020500000000000000" pitchFamily="18" charset="-120"/>
                <a:cs typeface="Segoe UI" panose="020B0502040204020203" pitchFamily="34" charset="0"/>
              </a:rPr>
              <a:t>Honemann</a:t>
            </a:r>
            <a:r>
              <a:rPr lang="en-US"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 C. A call for immediate climate action in anesthesiology: routine use of minimal or metabolic fresh gas flow reduces our ecologic footprint. Can J </a:t>
            </a:r>
            <a:r>
              <a:rPr lang="en-US" sz="1600" dirty="0" err="1">
                <a:solidFill>
                  <a:srgbClr val="212121"/>
                </a:solidFill>
                <a:latin typeface="Segoe UI" panose="020B0502040204020203" pitchFamily="34" charset="0"/>
                <a:ea typeface="PMingLiU-ExtB" panose="02020500000000000000" pitchFamily="18" charset="-120"/>
                <a:cs typeface="Segoe UI" panose="020B0502040204020203" pitchFamily="34" charset="0"/>
              </a:rPr>
              <a:t>Anaesth</a:t>
            </a:r>
            <a:r>
              <a:rPr lang="en-US" sz="1600" dirty="0">
                <a:solidFill>
                  <a:srgbClr val="212121"/>
                </a:solidFill>
                <a:latin typeface="Segoe UI" panose="020B0502040204020203" pitchFamily="34" charset="0"/>
                <a:ea typeface="PMingLiU-ExtB" panose="02020500000000000000" pitchFamily="18" charset="-120"/>
                <a:cs typeface="Segoe UI" panose="020B0502040204020203" pitchFamily="34" charset="0"/>
              </a:rPr>
              <a:t>. 2023 Mar;70(3):301-12</a:t>
            </a:r>
          </a:p>
          <a:p>
            <a:endParaRPr lang="en-IN" sz="1400" b="0" i="0" dirty="0">
              <a:solidFill>
                <a:srgbClr val="212121"/>
              </a:solidFill>
              <a:effectLst/>
              <a:highlight>
                <a:srgbClr val="FFFFFF"/>
              </a:highlight>
              <a:latin typeface="Segoe UI Variable Small Light" pitchFamily="2" charset="0"/>
            </a:endParaRPr>
          </a:p>
          <a:p>
            <a:endParaRPr lang="en-IN" dirty="0"/>
          </a:p>
        </p:txBody>
      </p:sp>
    </p:spTree>
    <p:extLst>
      <p:ext uri="{BB962C8B-B14F-4D97-AF65-F5344CB8AC3E}">
        <p14:creationId xmlns:p14="http://schemas.microsoft.com/office/powerpoint/2010/main" val="2085469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3DDD-5E35-46D0-0102-2C296FFD9B42}"/>
              </a:ext>
            </a:extLst>
          </p:cNvPr>
          <p:cNvSpPr>
            <a:spLocks noGrp="1"/>
          </p:cNvSpPr>
          <p:nvPr>
            <p:ph type="ctrTitle"/>
          </p:nvPr>
        </p:nvSpPr>
        <p:spPr>
          <a:xfrm>
            <a:off x="6919" y="70439"/>
            <a:ext cx="12178162" cy="3533581"/>
          </a:xfrm>
        </p:spPr>
        <p:txBody>
          <a:bodyPr/>
          <a:lstStyle/>
          <a:p>
            <a:r>
              <a:rPr lang="en-US" dirty="0"/>
              <a:t>Thank you</a:t>
            </a:r>
          </a:p>
        </p:txBody>
      </p:sp>
      <p:sp>
        <p:nvSpPr>
          <p:cNvPr id="4" name="Text Placeholder 3">
            <a:extLst>
              <a:ext uri="{FF2B5EF4-FFF2-40B4-BE49-F238E27FC236}">
                <a16:creationId xmlns:a16="http://schemas.microsoft.com/office/drawing/2014/main" id="{C85A1C9A-CBD4-DF94-E4C4-43F01C82D076}"/>
              </a:ext>
            </a:extLst>
          </p:cNvPr>
          <p:cNvSpPr>
            <a:spLocks noGrp="1"/>
          </p:cNvSpPr>
          <p:nvPr>
            <p:ph type="body" sz="quarter" idx="11"/>
          </p:nvPr>
        </p:nvSpPr>
        <p:spPr>
          <a:xfrm>
            <a:off x="108155" y="4826000"/>
            <a:ext cx="5703365" cy="590174"/>
          </a:xfrm>
        </p:spPr>
        <p:txBody>
          <a:bodyPr/>
          <a:lstStyle/>
          <a:p>
            <a:pPr lvl="0"/>
            <a:r>
              <a:rPr lang="en-IN" dirty="0">
                <a:hlinkClick r:id="rId3"/>
              </a:rPr>
              <a:t>ISA Noida GBN Branch (isanoidagbnagar.com)</a:t>
            </a:r>
            <a:endParaRPr lang="en-US" noProof="0" dirty="0"/>
          </a:p>
        </p:txBody>
      </p:sp>
      <p:sp>
        <p:nvSpPr>
          <p:cNvPr id="5" name="Text Placeholder 4">
            <a:extLst>
              <a:ext uri="{FF2B5EF4-FFF2-40B4-BE49-F238E27FC236}">
                <a16:creationId xmlns:a16="http://schemas.microsoft.com/office/drawing/2014/main" id="{52D38B90-7BBC-6851-EEB1-12D13B138FEF}"/>
              </a:ext>
            </a:extLst>
          </p:cNvPr>
          <p:cNvSpPr>
            <a:spLocks noGrp="1"/>
          </p:cNvSpPr>
          <p:nvPr>
            <p:ph type="body" sz="quarter" idx="12"/>
          </p:nvPr>
        </p:nvSpPr>
        <p:spPr>
          <a:xfrm>
            <a:off x="6782128" y="4658852"/>
            <a:ext cx="3944866" cy="590174"/>
          </a:xfrm>
        </p:spPr>
        <p:txBody>
          <a:bodyPr/>
          <a:lstStyle/>
          <a:p>
            <a:pPr lvl="0"/>
            <a:r>
              <a:rPr lang="en-US" noProof="0" dirty="0"/>
              <a:t>Dr Priyankar Sarkar</a:t>
            </a:r>
          </a:p>
        </p:txBody>
      </p:sp>
    </p:spTree>
    <p:extLst>
      <p:ext uri="{BB962C8B-B14F-4D97-AF65-F5344CB8AC3E}">
        <p14:creationId xmlns:p14="http://schemas.microsoft.com/office/powerpoint/2010/main" val="2137532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FDE2F-2E47-9629-8079-28A253AE27F0}"/>
              </a:ext>
            </a:extLst>
          </p:cNvPr>
          <p:cNvSpPr>
            <a:spLocks noGrp="1"/>
          </p:cNvSpPr>
          <p:nvPr>
            <p:ph type="title"/>
          </p:nvPr>
        </p:nvSpPr>
        <p:spPr>
          <a:xfrm>
            <a:off x="576072" y="82296"/>
            <a:ext cx="10515600" cy="898092"/>
          </a:xfrm>
        </p:spPr>
        <p:txBody>
          <a:bodyPr/>
          <a:lstStyle/>
          <a:p>
            <a:r>
              <a:rPr lang="en-IN" sz="2800" dirty="0"/>
              <a:t>All Volatile Anaesthetics (VA) are variably potent Greenhouse gases (GHG)</a:t>
            </a:r>
          </a:p>
        </p:txBody>
      </p:sp>
      <p:sp>
        <p:nvSpPr>
          <p:cNvPr id="3" name="Content Placeholder 2">
            <a:extLst>
              <a:ext uri="{FF2B5EF4-FFF2-40B4-BE49-F238E27FC236}">
                <a16:creationId xmlns:a16="http://schemas.microsoft.com/office/drawing/2014/main" id="{6B1F509D-4004-2C93-0177-6006C51C9663}"/>
              </a:ext>
            </a:extLst>
          </p:cNvPr>
          <p:cNvSpPr>
            <a:spLocks noGrp="1"/>
          </p:cNvSpPr>
          <p:nvPr>
            <p:ph idx="1"/>
          </p:nvPr>
        </p:nvSpPr>
        <p:spPr>
          <a:xfrm>
            <a:off x="576072" y="1291471"/>
            <a:ext cx="10451592" cy="5335571"/>
          </a:xfrm>
        </p:spPr>
        <p:txBody>
          <a:bodyPr>
            <a:normAutofit/>
          </a:bodyPr>
          <a:lstStyle/>
          <a:p>
            <a:r>
              <a:rPr lang="en-IN" dirty="0"/>
              <a:t>GHG contributes to the </a:t>
            </a:r>
            <a:r>
              <a:rPr lang="en-US" b="1" i="0" dirty="0">
                <a:effectLst/>
              </a:rPr>
              <a:t>greenhouse effect</a:t>
            </a:r>
            <a:r>
              <a:rPr lang="en-US" b="0" i="0" dirty="0">
                <a:effectLst/>
              </a:rPr>
              <a:t>, a warming of Earth’s surface and </a:t>
            </a:r>
            <a:r>
              <a:rPr lang="en-US" dirty="0"/>
              <a:t>troposphere</a:t>
            </a:r>
          </a:p>
          <a:p>
            <a:r>
              <a:rPr lang="en-US" dirty="0"/>
              <a:t>Atmospheric gas becomes a GHG by absorbing &amp; reflecting infrared radiation IR from Earth that would otherwise escape into space</a:t>
            </a:r>
          </a:p>
          <a:p>
            <a:endParaRPr lang="en-US" dirty="0"/>
          </a:p>
          <a:p>
            <a:r>
              <a:rPr lang="en-IN" dirty="0"/>
              <a:t>Properties which determine the potency of a gas as GHG</a:t>
            </a:r>
          </a:p>
          <a:p>
            <a:r>
              <a:rPr lang="en-IN" dirty="0"/>
              <a:t>1. atmospheric lifetime (AL) of gas </a:t>
            </a:r>
            <a:r>
              <a:rPr lang="en-IN" dirty="0" err="1"/>
              <a:t>eg.</a:t>
            </a:r>
            <a:r>
              <a:rPr lang="en-IN" dirty="0"/>
              <a:t> N</a:t>
            </a:r>
            <a:r>
              <a:rPr lang="en-IN" dirty="0">
                <a:latin typeface="Constantia" panose="02030602050306030303" pitchFamily="18" charset="0"/>
              </a:rPr>
              <a:t>₂</a:t>
            </a:r>
            <a:r>
              <a:rPr lang="en-IN" dirty="0"/>
              <a:t>O</a:t>
            </a:r>
          </a:p>
          <a:p>
            <a:r>
              <a:rPr lang="en-IN" dirty="0"/>
              <a:t>2. % of IR the gas absorbs during its atmospheric lifetime</a:t>
            </a:r>
          </a:p>
          <a:p>
            <a:r>
              <a:rPr lang="en-IN" dirty="0"/>
              <a:t>3. No. of naturally occurring species which absorbs the same wavelength of IR. Less the number more potent the GHG   </a:t>
            </a:r>
            <a:r>
              <a:rPr lang="en-IN" dirty="0" err="1"/>
              <a:t>eg</a:t>
            </a:r>
            <a:r>
              <a:rPr lang="en-IN" dirty="0"/>
              <a:t> Volatile Anaesthetics</a:t>
            </a:r>
          </a:p>
        </p:txBody>
      </p:sp>
      <p:sp>
        <p:nvSpPr>
          <p:cNvPr id="6" name="Slide Number Placeholder 5">
            <a:extLst>
              <a:ext uri="{FF2B5EF4-FFF2-40B4-BE49-F238E27FC236}">
                <a16:creationId xmlns:a16="http://schemas.microsoft.com/office/drawing/2014/main" id="{688BE913-1B5A-A554-5B0F-1D1DD81D1139}"/>
              </a:ext>
            </a:extLst>
          </p:cNvPr>
          <p:cNvSpPr>
            <a:spLocks noGrp="1"/>
          </p:cNvSpPr>
          <p:nvPr>
            <p:ph type="sldNum" sz="quarter" idx="12"/>
          </p:nvPr>
        </p:nvSpPr>
        <p:spPr/>
        <p:txBody>
          <a:bodyPr/>
          <a:lstStyle/>
          <a:p>
            <a:fld id="{58FB4751-880F-D840-AAA9-3A15815CC996}" type="slidenum">
              <a:rPr lang="en-US" smtClean="0"/>
              <a:t>3</a:t>
            </a:fld>
            <a:endParaRPr lang="en-US" dirty="0"/>
          </a:p>
        </p:txBody>
      </p:sp>
    </p:spTree>
    <p:extLst>
      <p:ext uri="{BB962C8B-B14F-4D97-AF65-F5344CB8AC3E}">
        <p14:creationId xmlns:p14="http://schemas.microsoft.com/office/powerpoint/2010/main" val="852496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D07E08-8C2F-2132-910B-A1A45A84CD32}"/>
              </a:ext>
            </a:extLst>
          </p:cNvPr>
          <p:cNvSpPr>
            <a:spLocks noGrp="1"/>
          </p:cNvSpPr>
          <p:nvPr>
            <p:ph sz="half" idx="1"/>
          </p:nvPr>
        </p:nvSpPr>
        <p:spPr/>
        <p:txBody>
          <a:bodyPr/>
          <a:lstStyle/>
          <a:p>
            <a:r>
              <a:rPr lang="en-IN" dirty="0"/>
              <a:t>If calculations are based on this table</a:t>
            </a:r>
            <a:r>
              <a:rPr lang="en-IN" dirty="0">
                <a:ea typeface="Calibri" panose="020F0502020204030204" pitchFamily="34" charset="0"/>
                <a:cs typeface="Calibri" panose="020F0502020204030204" pitchFamily="34" charset="0"/>
              </a:rPr>
              <a:t>→ erroneous interpretation that VAs do not impact near term climate as much as CFCs and methane</a:t>
            </a:r>
          </a:p>
          <a:p>
            <a:r>
              <a:rPr lang="en-IN" dirty="0">
                <a:ea typeface="Calibri" panose="020F0502020204030204" pitchFamily="34" charset="0"/>
                <a:cs typeface="Calibri" panose="020F0502020204030204" pitchFamily="34" charset="0"/>
              </a:rPr>
              <a:t>Anaesthetists are operating at the </a:t>
            </a:r>
            <a:r>
              <a:rPr lang="en-IN" i="1" dirty="0">
                <a:ea typeface="Calibri" panose="020F0502020204030204" pitchFamily="34" charset="0"/>
                <a:cs typeface="Calibri" panose="020F0502020204030204" pitchFamily="34" charset="0"/>
              </a:rPr>
              <a:t>front end of the VA emission curve</a:t>
            </a:r>
            <a:endParaRPr lang="en-IN" i="1" dirty="0"/>
          </a:p>
        </p:txBody>
      </p:sp>
      <p:pic>
        <p:nvPicPr>
          <p:cNvPr id="9" name="Content Placeholder 8">
            <a:extLst>
              <a:ext uri="{FF2B5EF4-FFF2-40B4-BE49-F238E27FC236}">
                <a16:creationId xmlns:a16="http://schemas.microsoft.com/office/drawing/2014/main" id="{36D7659E-7E57-C333-95D4-60B0A62DB169}"/>
              </a:ext>
            </a:extLst>
          </p:cNvPr>
          <p:cNvPicPr>
            <a:picLocks noGrp="1" noChangeAspect="1"/>
          </p:cNvPicPr>
          <p:nvPr>
            <p:ph sz="half" idx="2"/>
          </p:nvPr>
        </p:nvPicPr>
        <p:blipFill>
          <a:blip r:embed="rId3"/>
          <a:stretch>
            <a:fillRect/>
          </a:stretch>
        </p:blipFill>
        <p:spPr>
          <a:xfrm>
            <a:off x="6718395" y="1825625"/>
            <a:ext cx="4089209" cy="4351338"/>
          </a:xfrm>
        </p:spPr>
      </p:pic>
    </p:spTree>
    <p:extLst>
      <p:ext uri="{BB962C8B-B14F-4D97-AF65-F5344CB8AC3E}">
        <p14:creationId xmlns:p14="http://schemas.microsoft.com/office/powerpoint/2010/main" val="908942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EF10-9847-B59E-0D37-86AEC8912D4B}"/>
              </a:ext>
            </a:extLst>
          </p:cNvPr>
          <p:cNvSpPr>
            <a:spLocks noGrp="1"/>
          </p:cNvSpPr>
          <p:nvPr>
            <p:ph type="title"/>
          </p:nvPr>
        </p:nvSpPr>
        <p:spPr/>
        <p:txBody>
          <a:bodyPr/>
          <a:lstStyle/>
          <a:p>
            <a:pPr algn="ctr"/>
            <a:r>
              <a:rPr lang="en-IN" sz="3600" dirty="0"/>
              <a:t>Global warming potential GWP of VA</a:t>
            </a:r>
          </a:p>
        </p:txBody>
      </p:sp>
      <p:pic>
        <p:nvPicPr>
          <p:cNvPr id="8" name="Content Placeholder 7">
            <a:extLst>
              <a:ext uri="{FF2B5EF4-FFF2-40B4-BE49-F238E27FC236}">
                <a16:creationId xmlns:a16="http://schemas.microsoft.com/office/drawing/2014/main" id="{74A7756B-2FB0-7AD9-8287-9A12D721290D}"/>
              </a:ext>
            </a:extLst>
          </p:cNvPr>
          <p:cNvPicPr>
            <a:picLocks noGrp="1" noChangeAspect="1"/>
          </p:cNvPicPr>
          <p:nvPr>
            <p:ph idx="1"/>
          </p:nvPr>
        </p:nvPicPr>
        <p:blipFill>
          <a:blip r:embed="rId2"/>
          <a:stretch>
            <a:fillRect/>
          </a:stretch>
        </p:blipFill>
        <p:spPr>
          <a:xfrm>
            <a:off x="1696826" y="1715678"/>
            <a:ext cx="8399282" cy="4438234"/>
          </a:xfrm>
        </p:spPr>
      </p:pic>
      <p:sp>
        <p:nvSpPr>
          <p:cNvPr id="4" name="Date Placeholder 3">
            <a:extLst>
              <a:ext uri="{FF2B5EF4-FFF2-40B4-BE49-F238E27FC236}">
                <a16:creationId xmlns:a16="http://schemas.microsoft.com/office/drawing/2014/main" id="{816BA26B-4009-B2E4-81D7-65E18952D1CA}"/>
              </a:ext>
            </a:extLst>
          </p:cNvPr>
          <p:cNvSpPr>
            <a:spLocks noGrp="1"/>
          </p:cNvSpPr>
          <p:nvPr>
            <p:ph type="dt" sz="half" idx="10"/>
          </p:nvPr>
        </p:nvSpPr>
        <p:spPr>
          <a:xfrm>
            <a:off x="0" y="6464808"/>
            <a:ext cx="1353312" cy="310896"/>
          </a:xfrm>
        </p:spPr>
        <p:txBody>
          <a:bodyPr/>
          <a:lstStyle/>
          <a:p>
            <a:r>
              <a:rPr lang="en-US" dirty="0"/>
              <a:t>Dr Priyankar</a:t>
            </a:r>
          </a:p>
          <a:p>
            <a:endParaRPr lang="en-US" dirty="0"/>
          </a:p>
        </p:txBody>
      </p:sp>
    </p:spTree>
    <p:extLst>
      <p:ext uri="{BB962C8B-B14F-4D97-AF65-F5344CB8AC3E}">
        <p14:creationId xmlns:p14="http://schemas.microsoft.com/office/powerpoint/2010/main" val="1487270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9CF46F-CB67-D208-07AF-EF6B98DF9FA5}"/>
              </a:ext>
            </a:extLst>
          </p:cNvPr>
          <p:cNvSpPr>
            <a:spLocks noGrp="1"/>
          </p:cNvSpPr>
          <p:nvPr>
            <p:ph type="body" sz="half" idx="2"/>
          </p:nvPr>
        </p:nvSpPr>
        <p:spPr>
          <a:xfrm>
            <a:off x="576072" y="254525"/>
            <a:ext cx="4572000" cy="6268824"/>
          </a:xfrm>
        </p:spPr>
        <p:txBody>
          <a:bodyPr>
            <a:normAutofit lnSpcReduction="10000"/>
          </a:bodyPr>
          <a:lstStyle/>
          <a:p>
            <a:pPr marL="285750" indent="-285750">
              <a:buFont typeface="Arial" panose="020B0604020202020204" pitchFamily="34" charset="0"/>
              <a:buChar char="•"/>
            </a:pPr>
            <a:r>
              <a:rPr lang="en-IN" sz="2000" dirty="0"/>
              <a:t>Most commonly used metric to measure the environmental impact of GHGs is </a:t>
            </a:r>
            <a:r>
              <a:rPr lang="en-IN" sz="2000" u="sng" dirty="0"/>
              <a:t>global warming potential GWP</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GWP calculates how much heat a GHG/VA will trap in the earth’s atmosphere over a time period (100 </a:t>
            </a:r>
            <a:r>
              <a:rPr lang="en-IN" sz="2000" dirty="0" err="1"/>
              <a:t>yrs</a:t>
            </a:r>
            <a:r>
              <a:rPr lang="en-IN" sz="2000" dirty="0"/>
              <a:t>) compared with a reference gas </a:t>
            </a:r>
            <a:r>
              <a:rPr lang="en-IN" sz="2000" dirty="0" err="1"/>
              <a:t>ie</a:t>
            </a:r>
            <a:r>
              <a:rPr lang="en-IN" sz="2000" dirty="0"/>
              <a:t> carbon dioxide  (Kyoto protocol)</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Concentration of a GHG decreases in the atmosphere over time, so the GWP also declines</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GWP of </a:t>
            </a:r>
            <a:r>
              <a:rPr lang="en-IN" sz="2000" dirty="0" err="1"/>
              <a:t>Sevo</a:t>
            </a:r>
            <a:r>
              <a:rPr lang="en-IN" sz="2000" dirty="0"/>
              <a:t> is 1/7</a:t>
            </a:r>
            <a:r>
              <a:rPr lang="en-IN" sz="2000" baseline="30000" dirty="0"/>
              <a:t>th</a:t>
            </a:r>
            <a:r>
              <a:rPr lang="en-IN" sz="2000" dirty="0"/>
              <a:t> that of Des at 20 years and 1/8</a:t>
            </a:r>
            <a:r>
              <a:rPr lang="en-IN" sz="2000" baseline="30000" dirty="0"/>
              <a:t>th</a:t>
            </a:r>
            <a:r>
              <a:rPr lang="en-IN" sz="2000" dirty="0"/>
              <a:t> that of Des at 100 years</a:t>
            </a:r>
          </a:p>
          <a:p>
            <a:pPr marL="342900" indent="-342900">
              <a:buFont typeface="Arial" panose="020B0604020202020204" pitchFamily="34" charset="0"/>
              <a:buChar char="•"/>
            </a:pPr>
            <a:r>
              <a:rPr lang="en-IN" sz="2000" b="1" dirty="0">
                <a:solidFill>
                  <a:schemeClr val="bg1"/>
                </a:solidFill>
              </a:rPr>
              <a:t>Warming potential of Desflurane is much greater that Sevoflurane </a:t>
            </a:r>
          </a:p>
          <a:p>
            <a:pPr marL="285750" indent="-285750">
              <a:buFont typeface="Arial" panose="020B0604020202020204" pitchFamily="34" charset="0"/>
              <a:buChar char="•"/>
            </a:pPr>
            <a:endParaRPr lang="en-IN" sz="2000" dirty="0"/>
          </a:p>
          <a:p>
            <a:endParaRPr lang="en-IN" dirty="0"/>
          </a:p>
        </p:txBody>
      </p:sp>
      <p:pic>
        <p:nvPicPr>
          <p:cNvPr id="9" name="Picture Placeholder 8">
            <a:extLst>
              <a:ext uri="{FF2B5EF4-FFF2-40B4-BE49-F238E27FC236}">
                <a16:creationId xmlns:a16="http://schemas.microsoft.com/office/drawing/2014/main" id="{F5A33CE8-E73B-BE67-3109-ABCA8CBF0A36}"/>
              </a:ext>
            </a:extLst>
          </p:cNvPr>
          <p:cNvPicPr>
            <a:picLocks noGrp="1" noChangeAspect="1"/>
          </p:cNvPicPr>
          <p:nvPr>
            <p:ph type="pic" idx="1"/>
          </p:nvPr>
        </p:nvPicPr>
        <p:blipFill>
          <a:blip r:embed="rId3"/>
          <a:srcRect t="18233" b="18233"/>
          <a:stretch>
            <a:fillRect/>
          </a:stretch>
        </p:blipFill>
        <p:spPr>
          <a:xfrm>
            <a:off x="6221691" y="1"/>
            <a:ext cx="5970309" cy="6268824"/>
          </a:xfrm>
        </p:spPr>
      </p:pic>
    </p:spTree>
    <p:extLst>
      <p:ext uri="{BB962C8B-B14F-4D97-AF65-F5344CB8AC3E}">
        <p14:creationId xmlns:p14="http://schemas.microsoft.com/office/powerpoint/2010/main" val="823856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9E692A-21CD-B46E-ED1C-8627FE8AA039}"/>
              </a:ext>
            </a:extLst>
          </p:cNvPr>
          <p:cNvSpPr>
            <a:spLocks noGrp="1"/>
          </p:cNvSpPr>
          <p:nvPr>
            <p:ph sz="quarter" idx="15"/>
          </p:nvPr>
        </p:nvSpPr>
        <p:spPr>
          <a:xfrm>
            <a:off x="3165475" y="1416819"/>
            <a:ext cx="8237726" cy="4653782"/>
          </a:xfrm>
        </p:spPr>
        <p:txBody>
          <a:bodyPr/>
          <a:lstStyle/>
          <a:p>
            <a:r>
              <a:rPr lang="en-IN" dirty="0"/>
              <a:t>Look at the numbers of Sevoflurane and Desflurane at 20 </a:t>
            </a:r>
            <a:r>
              <a:rPr lang="en-IN" dirty="0" err="1"/>
              <a:t>yrs</a:t>
            </a:r>
            <a:r>
              <a:rPr lang="en-IN" dirty="0"/>
              <a:t> with respect to 1 year. There is 81% decline of sevoflurane and only 35% decline of GWP of desflurane.</a:t>
            </a:r>
          </a:p>
          <a:p>
            <a:r>
              <a:rPr lang="en-IN" sz="1800" dirty="0"/>
              <a:t>Warming potential of Desflurane is much greater that Sevoflurane &amp;</a:t>
            </a:r>
          </a:p>
          <a:p>
            <a:r>
              <a:rPr lang="en-IN" sz="1800" dirty="0"/>
              <a:t>The </a:t>
            </a:r>
            <a:r>
              <a:rPr lang="en-IN" sz="1800" u="sng" dirty="0"/>
              <a:t>difference remains constant </a:t>
            </a:r>
            <a:r>
              <a:rPr lang="en-IN" sz="1800" dirty="0"/>
              <a:t>after 20 years lifetime in the atmosphere</a:t>
            </a:r>
          </a:p>
          <a:p>
            <a:endParaRPr lang="en-IN" dirty="0"/>
          </a:p>
        </p:txBody>
      </p:sp>
    </p:spTree>
    <p:extLst>
      <p:ext uri="{BB962C8B-B14F-4D97-AF65-F5344CB8AC3E}">
        <p14:creationId xmlns:p14="http://schemas.microsoft.com/office/powerpoint/2010/main" val="299353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59053-1CDC-4EE9-A5A7-9741D0AC2D19}"/>
              </a:ext>
            </a:extLst>
          </p:cNvPr>
          <p:cNvSpPr>
            <a:spLocks noGrp="1"/>
          </p:cNvSpPr>
          <p:nvPr>
            <p:ph type="title"/>
          </p:nvPr>
        </p:nvSpPr>
        <p:spPr/>
        <p:txBody>
          <a:bodyPr/>
          <a:lstStyle/>
          <a:p>
            <a:pPr algn="ctr"/>
            <a:r>
              <a:rPr lang="en-IN" sz="3600" dirty="0"/>
              <a:t>Carbon dioxide equivalent CDE of VA</a:t>
            </a:r>
          </a:p>
        </p:txBody>
      </p:sp>
      <p:pic>
        <p:nvPicPr>
          <p:cNvPr id="8" name="Content Placeholder 7">
            <a:extLst>
              <a:ext uri="{FF2B5EF4-FFF2-40B4-BE49-F238E27FC236}">
                <a16:creationId xmlns:a16="http://schemas.microsoft.com/office/drawing/2014/main" id="{A8F4A7CA-2055-B6F2-8C08-81E2541222CA}"/>
              </a:ext>
            </a:extLst>
          </p:cNvPr>
          <p:cNvPicPr>
            <a:picLocks noGrp="1" noChangeAspect="1"/>
          </p:cNvPicPr>
          <p:nvPr>
            <p:ph idx="1"/>
          </p:nvPr>
        </p:nvPicPr>
        <p:blipFill>
          <a:blip r:embed="rId2"/>
          <a:stretch>
            <a:fillRect/>
          </a:stretch>
        </p:blipFill>
        <p:spPr>
          <a:xfrm>
            <a:off x="1706252" y="1640263"/>
            <a:ext cx="8305014" cy="4402317"/>
          </a:xfrm>
        </p:spPr>
      </p:pic>
      <p:sp>
        <p:nvSpPr>
          <p:cNvPr id="6" name="Slide Number Placeholder 5">
            <a:extLst>
              <a:ext uri="{FF2B5EF4-FFF2-40B4-BE49-F238E27FC236}">
                <a16:creationId xmlns:a16="http://schemas.microsoft.com/office/drawing/2014/main" id="{BF19C7DF-5402-BD24-350F-7E3D93E93CCF}"/>
              </a:ext>
            </a:extLst>
          </p:cNvPr>
          <p:cNvSpPr>
            <a:spLocks noGrp="1"/>
          </p:cNvSpPr>
          <p:nvPr>
            <p:ph type="sldNum" sz="quarter" idx="12"/>
          </p:nvPr>
        </p:nvSpPr>
        <p:spPr/>
        <p:txBody>
          <a:bodyPr/>
          <a:lstStyle/>
          <a:p>
            <a:fld id="{58FB4751-880F-D840-AAA9-3A15815CC996}" type="slidenum">
              <a:rPr lang="en-US" smtClean="0"/>
              <a:t>8</a:t>
            </a:fld>
            <a:endParaRPr lang="en-US" dirty="0"/>
          </a:p>
        </p:txBody>
      </p:sp>
    </p:spTree>
    <p:extLst>
      <p:ext uri="{BB962C8B-B14F-4D97-AF65-F5344CB8AC3E}">
        <p14:creationId xmlns:p14="http://schemas.microsoft.com/office/powerpoint/2010/main" val="727221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1BA8AD-A486-78DE-697D-0B01264DCE78}"/>
              </a:ext>
            </a:extLst>
          </p:cNvPr>
          <p:cNvSpPr>
            <a:spLocks noGrp="1"/>
          </p:cNvSpPr>
          <p:nvPr>
            <p:ph type="body" sz="half" idx="2"/>
          </p:nvPr>
        </p:nvSpPr>
        <p:spPr>
          <a:xfrm>
            <a:off x="207390" y="169683"/>
            <a:ext cx="6004874" cy="5848718"/>
          </a:xfrm>
        </p:spPr>
        <p:txBody>
          <a:bodyPr>
            <a:normAutofit lnSpcReduction="10000"/>
          </a:bodyPr>
          <a:lstStyle/>
          <a:p>
            <a:pPr marL="285750" indent="-285750">
              <a:buFont typeface="Arial" panose="020B0604020202020204" pitchFamily="34" charset="0"/>
              <a:buChar char="•"/>
            </a:pPr>
            <a:r>
              <a:rPr lang="en-IN" sz="2000" dirty="0"/>
              <a:t>Does N₂O have a lower GWP?</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Calculation of actual carbon footprint of each agent requires conversion to equivalent amount of CO₂ </a:t>
            </a:r>
            <a:r>
              <a:rPr lang="en-IN" sz="2000" b="1" dirty="0"/>
              <a:t>CDE</a:t>
            </a:r>
          </a:p>
          <a:p>
            <a:pPr marL="285750" indent="-285750">
              <a:buFont typeface="Arial" panose="020B0604020202020204" pitchFamily="34" charset="0"/>
              <a:buChar char="•"/>
            </a:pPr>
            <a:endParaRPr lang="en-IN" sz="2000" b="1" dirty="0"/>
          </a:p>
          <a:p>
            <a:pPr marL="285750" indent="-285750">
              <a:buFont typeface="Arial" panose="020B0604020202020204" pitchFamily="34" charset="0"/>
              <a:buChar char="•"/>
            </a:pPr>
            <a:r>
              <a:rPr lang="en-IN" sz="2000" b="1" dirty="0"/>
              <a:t>CDE of N₂O surpasses Isoflurane &amp; sevoflurane after 10 years and keeps on increasing</a:t>
            </a:r>
          </a:p>
          <a:p>
            <a:pPr marL="285750" indent="-285750">
              <a:buFont typeface="Arial" panose="020B0604020202020204" pitchFamily="34" charset="0"/>
              <a:buChar char="•"/>
            </a:pPr>
            <a:r>
              <a:rPr lang="en-IN" sz="2000" u="sng" dirty="0"/>
              <a:t>2</a:t>
            </a:r>
            <a:r>
              <a:rPr lang="en-IN" sz="2000" u="sng" baseline="30000" dirty="0"/>
              <a:t>nd</a:t>
            </a:r>
            <a:r>
              <a:rPr lang="en-IN" sz="2000" u="sng" dirty="0"/>
              <a:t> highest</a:t>
            </a:r>
            <a:r>
              <a:rPr lang="en-IN" sz="2000" dirty="0"/>
              <a:t> after desflurane</a:t>
            </a:r>
          </a:p>
          <a:p>
            <a:pPr marL="285750" indent="-285750">
              <a:buFont typeface="Arial" panose="020B0604020202020204" pitchFamily="34" charset="0"/>
              <a:buChar char="•"/>
            </a:pPr>
            <a:r>
              <a:rPr lang="en-IN" sz="2000" dirty="0"/>
              <a:t>CDE of Iso and </a:t>
            </a:r>
            <a:r>
              <a:rPr lang="en-IN" sz="2000" dirty="0" err="1"/>
              <a:t>Sevo</a:t>
            </a:r>
            <a:r>
              <a:rPr lang="en-IN" sz="2000" dirty="0"/>
              <a:t>, high initially, decreases substantially after 20 years as their </a:t>
            </a:r>
            <a:r>
              <a:rPr lang="en-IN" sz="2000" i="1" dirty="0"/>
              <a:t>Atmospheric Lifetime is approx. 5 years</a:t>
            </a:r>
          </a:p>
          <a:p>
            <a:pPr marL="285750" indent="-285750">
              <a:buFont typeface="Arial" panose="020B0604020202020204" pitchFamily="34" charset="0"/>
              <a:buChar char="•"/>
            </a:pPr>
            <a:endParaRPr lang="en-IN" sz="2000" i="1" dirty="0"/>
          </a:p>
          <a:p>
            <a:pPr marL="285750" indent="-285750">
              <a:buFont typeface="Arial" panose="020B0604020202020204" pitchFamily="34" charset="0"/>
              <a:buChar char="•"/>
            </a:pPr>
            <a:endParaRPr lang="en-IN" sz="2000" i="1" dirty="0"/>
          </a:p>
          <a:p>
            <a:pPr marL="285750" indent="-285750">
              <a:buFont typeface="Arial" panose="020B0604020202020204" pitchFamily="34" charset="0"/>
              <a:buChar char="•"/>
            </a:pPr>
            <a:r>
              <a:rPr lang="en-IN" sz="2000" b="1" u="sng" dirty="0">
                <a:solidFill>
                  <a:srgbClr val="FF0000"/>
                </a:solidFill>
              </a:rPr>
              <a:t>CDE of desflurane is </a:t>
            </a:r>
          </a:p>
          <a:p>
            <a:r>
              <a:rPr lang="en-IN" sz="2000" b="1" dirty="0"/>
              <a:t>       5 times of </a:t>
            </a:r>
            <a:r>
              <a:rPr lang="en-IN" sz="2000" b="1" dirty="0" err="1"/>
              <a:t>sevo</a:t>
            </a:r>
            <a:r>
              <a:rPr lang="en-IN" sz="2000" b="1" dirty="0"/>
              <a:t> at 1 year</a:t>
            </a:r>
          </a:p>
          <a:p>
            <a:r>
              <a:rPr lang="en-IN" sz="2000" b="1" dirty="0"/>
              <a:t>       17 times at 20 years</a:t>
            </a:r>
          </a:p>
          <a:p>
            <a:r>
              <a:rPr lang="en-IN" sz="2000" b="1" dirty="0"/>
              <a:t>       20 times at 100 years </a:t>
            </a:r>
          </a:p>
          <a:p>
            <a:pPr marL="285750" indent="-285750">
              <a:buFont typeface="Arial" panose="020B0604020202020204" pitchFamily="34" charset="0"/>
              <a:buChar char="•"/>
            </a:pPr>
            <a:r>
              <a:rPr lang="en-IN" sz="2000" b="1" dirty="0"/>
              <a:t>With the gap ever widening</a:t>
            </a:r>
          </a:p>
          <a:p>
            <a:pPr marL="285750" indent="-285750">
              <a:buFont typeface="Arial" panose="020B0604020202020204" pitchFamily="34" charset="0"/>
              <a:buChar char="•"/>
            </a:pPr>
            <a:endParaRPr lang="en-IN" dirty="0"/>
          </a:p>
        </p:txBody>
      </p:sp>
      <p:pic>
        <p:nvPicPr>
          <p:cNvPr id="9" name="Picture Placeholder 8">
            <a:extLst>
              <a:ext uri="{FF2B5EF4-FFF2-40B4-BE49-F238E27FC236}">
                <a16:creationId xmlns:a16="http://schemas.microsoft.com/office/drawing/2014/main" id="{9390FEDF-6E94-9C73-4254-41A492068473}"/>
              </a:ext>
            </a:extLst>
          </p:cNvPr>
          <p:cNvPicPr>
            <a:picLocks noGrp="1" noChangeAspect="1"/>
          </p:cNvPicPr>
          <p:nvPr>
            <p:ph type="pic" idx="1"/>
          </p:nvPr>
        </p:nvPicPr>
        <p:blipFill>
          <a:blip r:embed="rId3"/>
          <a:srcRect t="18233" b="18233"/>
          <a:stretch>
            <a:fillRect/>
          </a:stretch>
        </p:blipFill>
        <p:spPr>
          <a:xfrm>
            <a:off x="6429080" y="0"/>
            <a:ext cx="5762920" cy="6153912"/>
          </a:xfrm>
        </p:spPr>
      </p:pic>
      <p:sp>
        <p:nvSpPr>
          <p:cNvPr id="5" name="Date Placeholder 4">
            <a:extLst>
              <a:ext uri="{FF2B5EF4-FFF2-40B4-BE49-F238E27FC236}">
                <a16:creationId xmlns:a16="http://schemas.microsoft.com/office/drawing/2014/main" id="{1EF0F71E-8F18-F8A3-7A75-C535108D5C77}"/>
              </a:ext>
            </a:extLst>
          </p:cNvPr>
          <p:cNvSpPr>
            <a:spLocks noGrp="1"/>
          </p:cNvSpPr>
          <p:nvPr>
            <p:ph type="dt" sz="half" idx="10"/>
          </p:nvPr>
        </p:nvSpPr>
        <p:spPr>
          <a:xfrm>
            <a:off x="75414" y="6464808"/>
            <a:ext cx="1277898" cy="310896"/>
          </a:xfrm>
        </p:spPr>
        <p:txBody>
          <a:bodyPr/>
          <a:lstStyle/>
          <a:p>
            <a:r>
              <a:rPr lang="en-US" dirty="0"/>
              <a:t>Dr Priyankar</a:t>
            </a:r>
          </a:p>
          <a:p>
            <a:endParaRPr lang="en-US" dirty="0"/>
          </a:p>
        </p:txBody>
      </p:sp>
    </p:spTree>
    <p:extLst>
      <p:ext uri="{BB962C8B-B14F-4D97-AF65-F5344CB8AC3E}">
        <p14:creationId xmlns:p14="http://schemas.microsoft.com/office/powerpoint/2010/main" val="3882821083"/>
      </p:ext>
    </p:extLst>
  </p:cSld>
  <p:clrMapOvr>
    <a:masterClrMapping/>
  </p:clrMapOvr>
</p:sld>
</file>

<file path=ppt/theme/theme1.xml><?xml version="1.0" encoding="utf-8"?>
<a:theme xmlns:a="http://schemas.openxmlformats.org/drawingml/2006/main" name="Custom">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67670762_wac_SD_V12" id="{7A12FC3B-6876-4B64-BD29-85411680474D}" vid="{FAF419BD-AB88-4BA8-B634-A11C4B16F0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C01411-FC44-465B-AE6A-48D4493414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A918A9-726B-4A91-8209-236B8401AFF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Vapor Trail design</Template>
  <TotalTime>621</TotalTime>
  <Words>2543</Words>
  <Application>Microsoft Office PowerPoint</Application>
  <PresentationFormat>Widescreen</PresentationFormat>
  <Paragraphs>219</Paragraphs>
  <Slides>25</Slides>
  <Notes>9</Notes>
  <HiddenSlides>1</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25</vt:i4>
      </vt:variant>
    </vt:vector>
  </HeadingPairs>
  <TitlesOfParts>
    <vt:vector size="43" baseType="lpstr">
      <vt:lpstr>AdvCaeciliaBd</vt:lpstr>
      <vt:lpstr>AdvCaeciliaIt</vt:lpstr>
      <vt:lpstr>AdvCaeciliaRm</vt:lpstr>
      <vt:lpstr>AdvOT4dfa5ba6</vt:lpstr>
      <vt:lpstr>AdvOT4dfa5ba6+fb</vt:lpstr>
      <vt:lpstr>AdvPS44A44B</vt:lpstr>
      <vt:lpstr>Arial</vt:lpstr>
      <vt:lpstr>Calibri</vt:lpstr>
      <vt:lpstr>Cambria</vt:lpstr>
      <vt:lpstr>Century Gothic</vt:lpstr>
      <vt:lpstr>Constantia</vt:lpstr>
      <vt:lpstr>EB Garamond Medium</vt:lpstr>
      <vt:lpstr>Merriweather</vt:lpstr>
      <vt:lpstr>Roboto</vt:lpstr>
      <vt:lpstr>Segoe UI</vt:lpstr>
      <vt:lpstr>Segoe UI Historic</vt:lpstr>
      <vt:lpstr>Segoe UI Variable Small Light</vt:lpstr>
      <vt:lpstr>Custom</vt:lpstr>
      <vt:lpstr>Climate change</vt:lpstr>
      <vt:lpstr>PowerPoint Presentation</vt:lpstr>
      <vt:lpstr>All Volatile Anaesthetics (VA) are variably potent Greenhouse gases (GHG)</vt:lpstr>
      <vt:lpstr>PowerPoint Presentation</vt:lpstr>
      <vt:lpstr>Global warming potential GWP of VA</vt:lpstr>
      <vt:lpstr>PowerPoint Presentation</vt:lpstr>
      <vt:lpstr>PowerPoint Presentation</vt:lpstr>
      <vt:lpstr>Carbon dioxide equivalent CDE of VA</vt:lpstr>
      <vt:lpstr>PowerPoint Presentation</vt:lpstr>
      <vt:lpstr>Does N₂O have a lower GWP? </vt:lpstr>
      <vt:lpstr>From the curves, it is apparent that GWP values for sevoflurane and isoflurane are very close and look to have approximately similar impact over time, while desflurane has by far the largest impact of all inhalational agents (Fig. 1a). This is even more apparent when comparing CDE in clinically used dosing (Fig. 1b). Nitrous oxide becomes and remains the second most impactful </vt:lpstr>
      <vt:lpstr>Every bottle of desflurane adds significantly more heat to our planet </vt:lpstr>
      <vt:lpstr>MacNeill AJ, Lillywhite R, Brown CJ. The impact of surgery on global climate: a carbon footprinting study of operating theatres in three health systems. Lancet Planet Health 2017</vt:lpstr>
      <vt:lpstr>Environmental Impacts of Surgical Procedures: Life Cycle Assessment of Hysterectomy in the United States                                                    link and statement below  Environmental Science &amp; Technology 2015 49 (3), 1779-1786</vt:lpstr>
      <vt:lpstr>In reference to previous graph</vt:lpstr>
      <vt:lpstr>Triple bottomline 3P—people planet profit</vt:lpstr>
      <vt:lpstr>Clinically Desflurane &amp; sevoflurane provide same conditions to patients under general anaesthesia→   Desflurane should be used for specific cases only</vt:lpstr>
      <vt:lpstr>references</vt:lpstr>
      <vt:lpstr>PowerPoint Presentation</vt:lpstr>
      <vt:lpstr>PowerPoint Presentation</vt:lpstr>
      <vt:lpstr>The table shows the lower carbon footprint of sevoflurane and lower cost vis-à-vis desflurane across all flows and therefore makes a strong case for   use of desflurane &amp; nitrous oxide in specific clinically indicated cases</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priyankar sarkar</dc:creator>
  <cp:lastModifiedBy>priyankar sarkar</cp:lastModifiedBy>
  <cp:revision>77</cp:revision>
  <dcterms:created xsi:type="dcterms:W3CDTF">2024-07-28T14:15:44Z</dcterms:created>
  <dcterms:modified xsi:type="dcterms:W3CDTF">2024-09-06T15:43:27Z</dcterms:modified>
</cp:coreProperties>
</file>